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Nirmala UI" panose="020B0502040204020203" pitchFamily="34" charset="0"/>
      <p:regular r:id="rId41"/>
      <p:bold r:id="rId42"/>
    </p:embeddedFont>
    <p:embeddedFont>
      <p:font typeface="Roboto" panose="020B0600000101010101" charset="0"/>
      <p:regular r:id="rId43"/>
      <p:bold r:id="rId44"/>
      <p:italic r:id="rId45"/>
      <p:boldItalic r:id="rId46"/>
    </p:embeddedFont>
    <p:embeddedFont>
      <p:font typeface="맑은 고딕" panose="020B0503020000020004" pitchFamily="50" charset="-127"/>
      <p:regular r:id="rId47"/>
      <p:bold r:id="rId48"/>
    </p:embeddedFont>
    <p:embeddedFont>
      <p:font typeface="Nanum Gothic" panose="020B0600000101010101" charset="-127"/>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8A13E-AE30-41EE-B74C-489AD0E0FCB8}">
  <a:tblStyle styleId="{3EA8A13E-AE30-41EE-B74C-489AD0E0FC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6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heytech.tistory.com/356"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heytech.tistory.com/357"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3c46a190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g2a3c46a190d_0_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2a3c46a190d_0_0: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a3c46a190d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a3c46a190d_0_59: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a3c46a190d_0_59: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6bc97cd3d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6bc97cd3d_0_16: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2a6bc97cd3d_0_16: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6bc97cd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2a6bc97cd3d_0_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6bc97cd3d_0_0: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63751e6ee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263751e6ee7_0_5: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63751e6ee7_0_5: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3c46a190d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a3c46a190d_0_34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a3c46a190d_0_34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63751e6ee7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263751e6ee7_0_127: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63751e6ee7_0_127: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63751e6ee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263751e6ee7_0_82: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263751e6ee7_0_82: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a6bc97cd3d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2a6bc97cd3d_0_81: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a6bc97cd3d_0_81: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a6bc97cd3d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2a6bc97cd3d_0_9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2a6bc97cd3d_0_9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6bc97cd3d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2a6bc97cd3d_0_274: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2a6bc97cd3d_0_274: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3751e6ee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g263751e6ee7_0_41: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g263751e6ee7_0_41: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6bc97cd3d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2a6bc97cd3d_0_114: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2a6bc97cd3d_0_114: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3751e6ee7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263751e6ee7_0_136: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63751e6ee7_0_136: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6bc97cd3d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2a6bc97cd3d_0_54: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6bc97cd3d_0_54: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6bc97cd3d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a6bc97cd3d_0_14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a6bc97cd3d_0_140: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6bc97cd3d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2a6bc97cd3d_0_157: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2a6bc97cd3d_0_157: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6bc97cd3d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a6bc97cd3d_0_194: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a6bc97cd3d_0_194: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6bc97cd3d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2a6bc97cd3d_0_72: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2a6bc97cd3d_0_72: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6bc97cd3d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2a6bc97cd3d_0_205: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2a6bc97cd3d_0_205: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a6bc97cd3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2a6bc97cd3d_0_178: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21621"/>
              </a:lnSpc>
              <a:spcBef>
                <a:spcPts val="3900"/>
              </a:spcBef>
              <a:spcAft>
                <a:spcPts val="0"/>
              </a:spcAft>
              <a:buClr>
                <a:schemeClr val="dk1"/>
              </a:buClr>
              <a:buSzPts val="1100"/>
              <a:buFont typeface="Arial"/>
              <a:buNone/>
            </a:pPr>
            <a:r>
              <a:rPr lang="ko" sz="1850">
                <a:solidFill>
                  <a:srgbClr val="5C5C5C"/>
                </a:solidFill>
                <a:highlight>
                  <a:srgbClr val="FFFFFF"/>
                </a:highlight>
              </a:rPr>
              <a:t>NLP 관점 접근</a:t>
            </a:r>
            <a:endParaRPr sz="1850">
              <a:solidFill>
                <a:srgbClr val="5C5C5C"/>
              </a:solidFill>
              <a:highlight>
                <a:srgbClr val="FFFFFF"/>
              </a:highlight>
            </a:endParaRPr>
          </a:p>
          <a:p>
            <a:pPr marL="0" lvl="0" indent="0" algn="l" rtl="0">
              <a:lnSpc>
                <a:spcPct val="182608"/>
              </a:lnSpc>
              <a:spcBef>
                <a:spcPts val="2100"/>
              </a:spcBef>
              <a:spcAft>
                <a:spcPts val="0"/>
              </a:spcAft>
              <a:buClr>
                <a:schemeClr val="dk1"/>
              </a:buClr>
              <a:buSzPts val="1100"/>
              <a:buFont typeface="Arial"/>
              <a:buNone/>
            </a:pPr>
            <a:r>
              <a:rPr lang="ko" sz="1150">
                <a:solidFill>
                  <a:srgbClr val="555555"/>
                </a:solidFill>
                <a:highlight>
                  <a:srgbClr val="FFFFFF"/>
                </a:highlight>
              </a:rPr>
              <a:t>유클리드 거리를 활용하여 문서 간 유사도를 계산할 수 있습니다. 즉, 문서 간 유클리드 거리가 가까울수록 해당 문서들이 서로 유사하다고 할 수 있습니다. </a:t>
            </a:r>
            <a:r>
              <a:rPr lang="ko" sz="1150">
                <a:solidFill>
                  <a:srgbClr val="6BACCE"/>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코사인 유사도(Cosine Similarity)</a:t>
            </a:r>
            <a:r>
              <a:rPr lang="ko" sz="1150">
                <a:solidFill>
                  <a:srgbClr val="555555"/>
                </a:solidFill>
                <a:highlight>
                  <a:srgbClr val="FFFFFF"/>
                </a:highlight>
              </a:rPr>
              <a:t>와 달리, 유클리드 거리는 비교하는 문서 간 길이에 영향을 받는다는 한계가 있습니다.  예를 들어, 문서 A, B, C가 있을 때, 문서 A와 문서 B가 같은 주제의 내용으로 구성되었지만 문서 길이가 2배 이상 차이나고, 문서 C는 문서 A와 길이가 거의 차이 나지 않는다고 가정해 보겠습니다. 이런 경우, 유클리드 거리를 계산하면 문서 A가 문서 B보다 문서 C와 유사하다고 나올 수 있습니다. 반면, </a:t>
            </a:r>
            <a:r>
              <a:rPr lang="ko" sz="1150">
                <a:solidFill>
                  <a:srgbClr val="6BACCE"/>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코사인 유사도</a:t>
            </a:r>
            <a:r>
              <a:rPr lang="ko" sz="1150">
                <a:solidFill>
                  <a:srgbClr val="555555"/>
                </a:solidFill>
                <a:highlight>
                  <a:srgbClr val="FFFFFF"/>
                </a:highlight>
              </a:rPr>
              <a:t>는 벡터 간 방향에 초점을 두기 때문에, 문서의 길이가 다른 상황에서도 비교적 공정하게 유사도를 측정합니다. 이처럼, 유클리드 거리는 문서의 길이에 영향을 받기 때문에 문서 유사도 측정 시 자주 활용되지 않습니다. 그럼에도, 학습을 위해 이어지는 섹션에서 유클리드 거리를 활용해 문서 간 유사도를 비교해 봅니다.</a:t>
            </a:r>
            <a:endParaRPr sz="1150">
              <a:solidFill>
                <a:srgbClr val="555555"/>
              </a:solidFill>
              <a:highlight>
                <a:srgbClr val="FFFFFF"/>
              </a:highlight>
            </a:endParaRPr>
          </a:p>
          <a:p>
            <a:pPr marL="0" lvl="0" indent="0" algn="l" rtl="0">
              <a:spcBef>
                <a:spcPts val="2100"/>
              </a:spcBef>
              <a:spcAft>
                <a:spcPts val="0"/>
              </a:spcAft>
              <a:buNone/>
            </a:pPr>
            <a:r>
              <a:rPr lang="ko" u="sng">
                <a:solidFill>
                  <a:schemeClr val="hlink"/>
                </a:solidFill>
                <a:hlinkClick r:id="rId4"/>
              </a:rPr>
              <a:t>https://heytech.tistory.com/357</a:t>
            </a:r>
            <a:r>
              <a:rPr lang="ko"/>
              <a:t>: 문서 유사도관련</a:t>
            </a:r>
            <a:endParaRPr/>
          </a:p>
        </p:txBody>
      </p:sp>
      <p:sp>
        <p:nvSpPr>
          <p:cNvPr id="380" name="Google Shape;380;g2a6bc97cd3d_0_178: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a6bc97cd3d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2a6bc97cd3d_0_6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 sz="1050">
                <a:solidFill>
                  <a:srgbClr val="4D5156"/>
                </a:solidFill>
                <a:highlight>
                  <a:srgbClr val="FFFFFF"/>
                </a:highlight>
              </a:rPr>
              <a:t>Suasive verbs: </a:t>
            </a:r>
            <a:r>
              <a:rPr lang="ko" sz="1050" b="1">
                <a:solidFill>
                  <a:srgbClr val="5F6368"/>
                </a:solidFill>
                <a:highlight>
                  <a:srgbClr val="FFFFFF"/>
                </a:highlight>
              </a:rPr>
              <a:t>agree, ask, command</a:t>
            </a:r>
            <a:r>
              <a:rPr lang="ko" sz="1050">
                <a:solidFill>
                  <a:srgbClr val="4D5156"/>
                </a:solidFill>
                <a:highlight>
                  <a:srgbClr val="FFFFFF"/>
                </a:highlight>
              </a:rPr>
              <a:t>, decide, demand, insist, intend, move, order, prefer, propose, recommend, request, suggest, urge etc.</a:t>
            </a:r>
            <a:endParaRPr/>
          </a:p>
        </p:txBody>
      </p:sp>
      <p:sp>
        <p:nvSpPr>
          <p:cNvPr id="391" name="Google Shape;391;g2a6bc97cd3d_0_6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3751e6ee7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263751e6ee7_0_54: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263751e6ee7_0_54: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3c46a190d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a3c46a190d_0_392: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2a3c46a190d_0_392: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63751e6ee7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63751e6ee7_0_7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263751e6ee7_0_7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a3c46a190d_0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a3c46a190d_0_411: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2a3c46a190d_0_411: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3c46a190d_0_192: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2a3c46a190d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a6bc97cd3d_0_218: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381000" lvl="0" indent="-381000" algn="l" rtl="0">
              <a:lnSpc>
                <a:spcPct val="115000"/>
              </a:lnSpc>
              <a:spcBef>
                <a:spcPts val="1200"/>
              </a:spcBef>
              <a:spcAft>
                <a:spcPts val="1200"/>
              </a:spcAft>
              <a:buClr>
                <a:schemeClr val="dk1"/>
              </a:buClr>
              <a:buSzPts val="1100"/>
              <a:buFont typeface="Arial"/>
              <a:buNone/>
            </a:pPr>
            <a:endParaRPr/>
          </a:p>
        </p:txBody>
      </p:sp>
      <p:sp>
        <p:nvSpPr>
          <p:cNvPr id="441" name="Google Shape;441;g2a6bc97cd3d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a3c46a190d_0_200: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2a3c46a190d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a3c46a190d_0_501: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2a3c46a190d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a6bc97cd3d_0_226: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g2a6bc97cd3d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a6bc97cd3d_0_234: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2a6bc97cd3d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a3c46a190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2a3c46a190d_0_4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2a3c46a190d_0_40: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3751e6ee7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63751e6ee7_0_189: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263751e6ee7_0_189: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3751e6ee7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263751e6ee7_0_2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63751e6ee7_0_2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3c46a190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2a3c46a190d_0_49: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a3c46a190d_0_49: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3c46a190d_0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a3c46a190d_0_353: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2a3c46a190d_0_353: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3c46a190d_0_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2a3c46a190d_0_368: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a3c46a190d_0_368:notes"/>
          <p:cNvSpPr txBox="1">
            <a:spLocks noGrp="1"/>
          </p:cNvSpPr>
          <p:nvPr>
            <p:ph type="sldNum" idx="12"/>
          </p:nvPr>
        </p:nvSpPr>
        <p:spPr>
          <a:xfrm>
            <a:off x="3885010" y="8684684"/>
            <a:ext cx="2971800" cy="4593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umiHan/DH_SF_corpus_analysi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huggingface.co/datasets/SF-Corpu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extstat/textstat"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4TUDCPc3sd2nWdLixqt3nS2nrxxnCBZDb1VuAYVDeR0/edit#gid=0"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4TUDCPc3sd2nWdLixqt3nS2nrxxnCBZDb1VuAYVDeR0/edit#gid=0"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4TUDCPc3sd2nWdLixqt3nS2nrxxnCBZDb1VuAYVDeR0/edit#gid=857299821"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docs.google.com/spreadsheets/d/14TUDCPc3sd2nWdLixqt3nS2nrxxnCBZDb1VuAYVDeR0/edit#gid=153180978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SumiHan/DH_SF_corpus_analysi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www.jmlr.org/papers/volume3/blei03a/blei03a.pdf?ref=https://githubhelp.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ocs.google.com/presentation/d/1oEPIq3pizquMjHQdJYVd1rBwezDeVZdq_5RHaDdpdoo/edit#slide=id.g17e96290d96_0_50" TargetMode="External"/><Relationship Id="rId5" Type="http://schemas.openxmlformats.org/officeDocument/2006/relationships/hyperlink" Target="https://guptakhushi345.medium.com/how-many-topics-a-detailed-guide-to-topic-modeling-fa23eae385ef" TargetMode="External"/><Relationship Id="rId4" Type="http://schemas.openxmlformats.org/officeDocument/2006/relationships/hyperlink" Target="https://wikidocs.net/3070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sites.google.com/site/multidimensionaltagger"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niniandrea.files.wordpress.com/2019/06/pre-print-the-multidimensional-analysis-tagger.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niniandrea.files.wordpress.com/2019/06/pre-print-the-multidimensional-analysis-tagger.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umiHan/DH_SF_corpus_analysi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presentation/d/1IpNyqPVXabXVpiD94hZtp2dYG_FgLKML6vBKTfNuALg/edit#slide=id.g2a3c46a190d_0_402"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umiHan/DH_SF_corpus_analysis"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mailto:sumihan20@gmail.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english-corpora.org/coca/help/coca2020_overview.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56" name="Google Shape;56;p13"/>
          <p:cNvSpPr txBox="1"/>
          <p:nvPr/>
        </p:nvSpPr>
        <p:spPr>
          <a:xfrm>
            <a:off x="-170301" y="797574"/>
            <a:ext cx="7792800" cy="9852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300">
                <a:solidFill>
                  <a:schemeClr val="dk1"/>
                </a:solidFill>
                <a:highlight>
                  <a:srgbClr val="FFFFFF"/>
                </a:highlight>
              </a:rPr>
              <a:t>영어 SF 소설 코퍼스 구축과 디지털인문학적 분석 사례</a:t>
            </a:r>
            <a:endParaRPr sz="3800" b="1">
              <a:solidFill>
                <a:srgbClr val="323F4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2500" b="1">
              <a:solidFill>
                <a:srgbClr val="323F4F"/>
              </a:solidFill>
              <a:latin typeface="Times New Roman"/>
              <a:ea typeface="Times New Roman"/>
              <a:cs typeface="Times New Roman"/>
              <a:sym typeface="Times New Roman"/>
            </a:endParaRPr>
          </a:p>
        </p:txBody>
      </p:sp>
      <p:sp>
        <p:nvSpPr>
          <p:cNvPr id="57" name="Google Shape;57;p13"/>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58" name="Google Shape;58;p13"/>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59" name="Google Shape;59;p13"/>
          <p:cNvSpPr txBox="1"/>
          <p:nvPr/>
        </p:nvSpPr>
        <p:spPr>
          <a:xfrm>
            <a:off x="2122200" y="2624675"/>
            <a:ext cx="3349200" cy="918683"/>
          </a:xfrm>
          <a:prstGeom prst="rect">
            <a:avLst/>
          </a:prstGeom>
          <a:noFill/>
          <a:ln>
            <a:noFill/>
          </a:ln>
        </p:spPr>
        <p:txBody>
          <a:bodyPr spcFirstLastPara="1" wrap="square" lIns="68575" tIns="34275" rIns="68575" bIns="34275" anchor="t" anchorCtr="0">
            <a:spAutoFit/>
          </a:bodyPr>
          <a:lstStyle/>
          <a:p>
            <a:pPr marL="0" marR="0" lvl="0" indent="0" algn="ctr" rtl="0">
              <a:lnSpc>
                <a:spcPct val="115000"/>
              </a:lnSpc>
              <a:spcBef>
                <a:spcPts val="0"/>
              </a:spcBef>
              <a:spcAft>
                <a:spcPts val="0"/>
              </a:spcAft>
              <a:buNone/>
            </a:pPr>
            <a:r>
              <a:rPr lang="ko" sz="1600" dirty="0">
                <a:solidFill>
                  <a:schemeClr val="dk1"/>
                </a:solidFill>
                <a:latin typeface="Nanum Gothic"/>
                <a:ea typeface="Nanum Gothic"/>
                <a:cs typeface="Nanum Gothic"/>
                <a:sym typeface="Nanum Gothic"/>
              </a:rPr>
              <a:t>한수미</a:t>
            </a:r>
            <a:endParaRPr sz="1600" dirty="0">
              <a:solidFill>
                <a:schemeClr val="dk1"/>
              </a:solidFill>
              <a:latin typeface="Nanum Gothic"/>
              <a:ea typeface="Nanum Gothic"/>
              <a:cs typeface="Nanum Gothic"/>
              <a:sym typeface="Nanum Gothic"/>
            </a:endParaRPr>
          </a:p>
          <a:p>
            <a:pPr marL="0" marR="0" lvl="0" indent="0" algn="ctr" rtl="0">
              <a:lnSpc>
                <a:spcPct val="115000"/>
              </a:lnSpc>
              <a:spcBef>
                <a:spcPts val="0"/>
              </a:spcBef>
              <a:spcAft>
                <a:spcPts val="0"/>
              </a:spcAft>
              <a:buNone/>
            </a:pPr>
            <a:r>
              <a:rPr lang="ko" sz="1600" dirty="0">
                <a:solidFill>
                  <a:schemeClr val="dk1"/>
                </a:solidFill>
                <a:latin typeface="Nanum Gothic"/>
                <a:ea typeface="Nanum Gothic"/>
                <a:cs typeface="Nanum Gothic"/>
                <a:sym typeface="Nanum Gothic"/>
              </a:rPr>
              <a:t>영어영문학과 &amp; 디지털인문예술전공</a:t>
            </a:r>
            <a:endParaRPr sz="1600" dirty="0">
              <a:solidFill>
                <a:schemeClr val="dk1"/>
              </a:solidFill>
              <a:latin typeface="Nanum Gothic"/>
              <a:ea typeface="Nanum Gothic"/>
              <a:cs typeface="Nanum Gothic"/>
              <a:sym typeface="Nanum Gothic"/>
            </a:endParaRPr>
          </a:p>
          <a:p>
            <a:pPr marL="0" marR="0" lvl="0" indent="0" algn="ctr" rtl="0">
              <a:lnSpc>
                <a:spcPct val="115000"/>
              </a:lnSpc>
              <a:spcBef>
                <a:spcPts val="0"/>
              </a:spcBef>
              <a:spcAft>
                <a:spcPts val="0"/>
              </a:spcAft>
              <a:buNone/>
            </a:pPr>
            <a:r>
              <a:rPr lang="ko" sz="1600" dirty="0">
                <a:solidFill>
                  <a:schemeClr val="dk1"/>
                </a:solidFill>
                <a:latin typeface="Nanum Gothic"/>
                <a:ea typeface="Nanum Gothic"/>
                <a:cs typeface="Nanum Gothic"/>
                <a:sym typeface="Nanum Gothic"/>
              </a:rPr>
              <a:t> </a:t>
            </a:r>
            <a:r>
              <a:rPr lang="en-US" altLang="ko" sz="1600" dirty="0" smtClean="0">
                <a:solidFill>
                  <a:schemeClr val="dk1"/>
                </a:solidFill>
                <a:latin typeface="Nanum Gothic"/>
                <a:ea typeface="Nanum Gothic"/>
                <a:cs typeface="Nanum Gothic"/>
                <a:sym typeface="Nanum Gothic"/>
              </a:rPr>
              <a:t>      </a:t>
            </a:r>
            <a:r>
              <a:rPr lang="ko" sz="1600" dirty="0" smtClean="0">
                <a:solidFill>
                  <a:schemeClr val="dk1"/>
                </a:solidFill>
                <a:latin typeface="Nanum Gothic"/>
                <a:ea typeface="Nanum Gothic"/>
                <a:cs typeface="Nanum Gothic"/>
                <a:sym typeface="Nanum Gothic"/>
              </a:rPr>
              <a:t>(</a:t>
            </a:r>
            <a:r>
              <a:rPr lang="ko" sz="1600" dirty="0">
                <a:solidFill>
                  <a:schemeClr val="dk1"/>
                </a:solidFill>
                <a:latin typeface="Nanum Gothic"/>
                <a:ea typeface="Nanum Gothic"/>
                <a:cs typeface="Nanum Gothic"/>
                <a:sym typeface="Nanum Gothic"/>
              </a:rPr>
              <a:t>한림대학교)</a:t>
            </a:r>
            <a:r>
              <a:rPr lang="ko" sz="1600" b="1" i="0" u="none" strike="noStrike" cap="none" dirty="0">
                <a:solidFill>
                  <a:schemeClr val="dk1"/>
                </a:solidFill>
                <a:latin typeface="Nanum Gothic"/>
                <a:ea typeface="Nanum Gothic"/>
                <a:cs typeface="Nanum Gothic"/>
                <a:sym typeface="Nanum Gothic"/>
              </a:rPr>
              <a:t> </a:t>
            </a:r>
            <a:r>
              <a:rPr lang="ko" sz="1300" b="1" i="0" u="none" strike="noStrike" cap="none" dirty="0">
                <a:solidFill>
                  <a:schemeClr val="dk1"/>
                </a:solidFill>
                <a:latin typeface="Nanum Gothic"/>
                <a:ea typeface="Nanum Gothic"/>
                <a:cs typeface="Nanum Gothic"/>
                <a:sym typeface="Nanum Gothic"/>
              </a:rPr>
              <a:t> 	    </a:t>
            </a:r>
            <a:endParaRPr sz="1300" b="1" i="0" u="none" strike="noStrike" cap="none" dirty="0">
              <a:solidFill>
                <a:schemeClr val="dk1"/>
              </a:solidFill>
              <a:latin typeface="Nanum Gothic"/>
              <a:ea typeface="Nanum Gothic"/>
              <a:cs typeface="Nanum Gothic"/>
              <a:sym typeface="Nanum Gothic"/>
            </a:endParaRPr>
          </a:p>
        </p:txBody>
      </p:sp>
      <p:sp>
        <p:nvSpPr>
          <p:cNvPr id="60" name="Google Shape;60;p13"/>
          <p:cNvSpPr txBox="1"/>
          <p:nvPr/>
        </p:nvSpPr>
        <p:spPr>
          <a:xfrm>
            <a:off x="6994144" y="4480519"/>
            <a:ext cx="2001300" cy="423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1200" i="0" u="none" strike="noStrike" cap="none">
                <a:solidFill>
                  <a:schemeClr val="lt1"/>
                </a:solidFill>
                <a:latin typeface="Nanum Gothic"/>
                <a:ea typeface="Nanum Gothic"/>
                <a:cs typeface="Nanum Gothic"/>
                <a:sym typeface="Nanum Gothic"/>
              </a:rPr>
              <a:t>Hallym University</a:t>
            </a:r>
            <a:endParaRPr sz="1200">
              <a:latin typeface="Nanum Gothic"/>
              <a:ea typeface="Nanum Gothic"/>
              <a:cs typeface="Nanum Gothic"/>
              <a:sym typeface="Nanum Gothic"/>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61" name="Google Shape;61;p13"/>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62" name="Google Shape;62;p13"/>
          <p:cNvSpPr txBox="1"/>
          <p:nvPr/>
        </p:nvSpPr>
        <p:spPr>
          <a:xfrm>
            <a:off x="9700" y="4793600"/>
            <a:ext cx="57786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a:solidFill>
                  <a:schemeClr val="dk2"/>
                </a:solidFill>
              </a:rPr>
              <a:t>발표 자료: </a:t>
            </a:r>
            <a:r>
              <a:rPr lang="ko" sz="1300" u="sng">
                <a:solidFill>
                  <a:schemeClr val="hlink"/>
                </a:solidFill>
                <a:hlinkClick r:id="rId4"/>
              </a:rPr>
              <a:t>https://github.com/SumiHan/DH_SF_corpus_analysis</a:t>
            </a:r>
            <a:endParaRPr sz="1300">
              <a:solidFill>
                <a:schemeClr val="dk2"/>
              </a:solidFill>
            </a:endParaRPr>
          </a:p>
          <a:p>
            <a:pPr marL="0" lvl="0" indent="0" algn="l" rtl="0">
              <a:spcBef>
                <a:spcPts val="0"/>
              </a:spcBef>
              <a:spcAft>
                <a:spcPts val="0"/>
              </a:spcAft>
              <a:buNone/>
            </a:pPr>
            <a:endParaRPr sz="1300">
              <a:solidFill>
                <a:schemeClr val="dk2"/>
              </a:solidFill>
            </a:endParaRPr>
          </a:p>
        </p:txBody>
      </p:sp>
      <p:sp>
        <p:nvSpPr>
          <p:cNvPr id="63" name="Google Shape;63;p13"/>
          <p:cNvSpPr txBox="1"/>
          <p:nvPr/>
        </p:nvSpPr>
        <p:spPr>
          <a:xfrm>
            <a:off x="1798948" y="4085350"/>
            <a:ext cx="4194900" cy="931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a:solidFill>
                  <a:schemeClr val="dk1"/>
                </a:solidFill>
                <a:latin typeface="Nanum Gothic"/>
                <a:ea typeface="Nanum Gothic"/>
                <a:cs typeface="Nanum Gothic"/>
                <a:sym typeface="Nanum Gothic"/>
              </a:rPr>
              <a:t>한국근대영미소설학회 연찬회</a:t>
            </a:r>
            <a:endParaRPr>
              <a:solidFill>
                <a:schemeClr val="dk1"/>
              </a:solidFill>
              <a:latin typeface="Nanum Gothic"/>
              <a:ea typeface="Nanum Gothic"/>
              <a:cs typeface="Nanum Gothic"/>
              <a:sym typeface="Nanum Gothic"/>
            </a:endParaRPr>
          </a:p>
          <a:p>
            <a:pPr marL="0" marR="0" lvl="0" indent="0" algn="ctr" rtl="0">
              <a:spcBef>
                <a:spcPts val="0"/>
              </a:spcBef>
              <a:spcAft>
                <a:spcPts val="0"/>
              </a:spcAft>
              <a:buNone/>
            </a:pPr>
            <a:r>
              <a:rPr lang="ko">
                <a:solidFill>
                  <a:schemeClr val="dk1"/>
                </a:solidFill>
                <a:latin typeface="Nanum Gothic"/>
                <a:ea typeface="Nanum Gothic"/>
                <a:cs typeface="Nanum Gothic"/>
                <a:sym typeface="Nanum Gothic"/>
              </a:rPr>
              <a:t>2023년 12월 16일(토)</a:t>
            </a:r>
            <a:endParaRPr>
              <a:solidFill>
                <a:schemeClr val="dk1"/>
              </a:solidFill>
              <a:latin typeface="Nanum Gothic"/>
              <a:ea typeface="Nanum Gothic"/>
              <a:cs typeface="Nanum Gothic"/>
              <a:sym typeface="Nanum Gothic"/>
            </a:endParaRPr>
          </a:p>
          <a:p>
            <a:pPr marL="0" marR="0" lvl="0" indent="0" algn="ctr" rtl="0">
              <a:spcBef>
                <a:spcPts val="0"/>
              </a:spcBef>
              <a:spcAft>
                <a:spcPts val="0"/>
              </a:spcAft>
              <a:buNone/>
            </a:pPr>
            <a:endParaRPr>
              <a:solidFill>
                <a:schemeClr val="dk1"/>
              </a:solidFill>
              <a:latin typeface="Nanum Gothic"/>
              <a:ea typeface="Nanum Gothic"/>
              <a:cs typeface="Nanum Gothic"/>
              <a:sym typeface="Nanum Gothic"/>
            </a:endParaRPr>
          </a:p>
          <a:p>
            <a:pPr marL="0" marR="0" lvl="0" indent="0" algn="ctr" rtl="0">
              <a:spcBef>
                <a:spcPts val="0"/>
              </a:spcBef>
              <a:spcAft>
                <a:spcPts val="0"/>
              </a:spcAft>
              <a:buNone/>
            </a:pPr>
            <a:endParaRPr>
              <a:solidFill>
                <a:schemeClr val="dk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66" name="Google Shape;166;p22"/>
          <p:cNvSpPr/>
          <p:nvPr/>
        </p:nvSpPr>
        <p:spPr>
          <a:xfrm flipH="1">
            <a:off x="1287728" y="315325"/>
            <a:ext cx="38268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67" name="Google Shape;167;p22"/>
          <p:cNvSpPr txBox="1"/>
          <p:nvPr/>
        </p:nvSpPr>
        <p:spPr>
          <a:xfrm>
            <a:off x="1401196" y="324325"/>
            <a:ext cx="4145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영어 SF 코퍼스 구축 및 평가</a:t>
            </a:r>
            <a:endParaRPr sz="2100">
              <a:solidFill>
                <a:schemeClr val="dk1"/>
              </a:solidFill>
              <a:latin typeface="Nanum Gothic"/>
              <a:ea typeface="Nanum Gothic"/>
              <a:cs typeface="Nanum Gothic"/>
              <a:sym typeface="Nanum Gothic"/>
            </a:endParaRPr>
          </a:p>
        </p:txBody>
      </p:sp>
      <p:sp>
        <p:nvSpPr>
          <p:cNvPr id="168" name="Google Shape;168;p22"/>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10</a:t>
            </a:fld>
            <a:endParaRPr/>
          </a:p>
        </p:txBody>
      </p:sp>
      <p:sp>
        <p:nvSpPr>
          <p:cNvPr id="169" name="Google Shape;169;p22"/>
          <p:cNvSpPr txBox="1"/>
          <p:nvPr/>
        </p:nvSpPr>
        <p:spPr>
          <a:xfrm>
            <a:off x="402150" y="903875"/>
            <a:ext cx="8610000" cy="36072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Biber(1993)과 Egbert(2019)의 코퍼스 구축 절차 참고</a:t>
            </a:r>
            <a:endParaRPr sz="1700" dirty="0">
              <a:solidFill>
                <a:schemeClr val="dk2"/>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디지털인문학 전문가 3명, 영문학, 국문학 석사/박사 과정생 6명 참여</a:t>
            </a:r>
            <a:endParaRPr sz="1700" dirty="0">
              <a:solidFill>
                <a:schemeClr val="dk2"/>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대략 3개월 </a:t>
            </a:r>
            <a:r>
              <a:rPr lang="ko" sz="1700" dirty="0" smtClean="0">
                <a:solidFill>
                  <a:schemeClr val="dk2"/>
                </a:solidFill>
                <a:latin typeface="Nanum Gothic"/>
                <a:ea typeface="Nanum Gothic"/>
                <a:cs typeface="Nanum Gothic"/>
                <a:sym typeface="Nanum Gothic"/>
              </a:rPr>
              <a:t>소요</a:t>
            </a:r>
            <a:endParaRPr lang="en-US" altLang="ko" sz="1700" dirty="0" smtClean="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lang="en-US" altLang="ko" sz="700" dirty="0" smtClean="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smtClean="0">
                <a:solidFill>
                  <a:schemeClr val="dk2"/>
                </a:solidFill>
                <a:latin typeface="Nanum Gothic"/>
                <a:ea typeface="Nanum Gothic"/>
                <a:cs typeface="Nanum Gothic"/>
                <a:sym typeface="Nanum Gothic"/>
              </a:rPr>
              <a:t>1</a:t>
            </a:r>
            <a:r>
              <a:rPr lang="ko" sz="1700" dirty="0">
                <a:solidFill>
                  <a:schemeClr val="dk2"/>
                </a:solidFill>
                <a:latin typeface="Nanum Gothic"/>
                <a:ea typeface="Nanum Gothic"/>
                <a:cs typeface="Nanum Gothic"/>
                <a:sym typeface="Nanum Gothic"/>
              </a:rPr>
              <a:t>. </a:t>
            </a:r>
            <a:r>
              <a:rPr lang="ko" sz="1700" b="1" dirty="0">
                <a:solidFill>
                  <a:schemeClr val="dk2"/>
                </a:solidFill>
                <a:latin typeface="Nanum Gothic"/>
                <a:ea typeface="Nanum Gothic"/>
                <a:cs typeface="Nanum Gothic"/>
                <a:sym typeface="Nanum Gothic"/>
              </a:rPr>
              <a:t>작품 선정 목적</a:t>
            </a:r>
            <a:r>
              <a:rPr lang="ko" sz="1700" dirty="0">
                <a:solidFill>
                  <a:schemeClr val="dk2"/>
                </a:solidFill>
                <a:latin typeface="Nanum Gothic"/>
                <a:ea typeface="Nanum Gothic"/>
                <a:cs typeface="Nanum Gothic"/>
                <a:sym typeface="Nanum Gothic"/>
              </a:rPr>
              <a:t>: (포스트) 아포칼립스적 분위기를 표현하는 문장을 생성하는 </a:t>
            </a: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a:solidFill>
                  <a:schemeClr val="dk2"/>
                </a:solidFill>
                <a:latin typeface="Nanum Gothic"/>
                <a:ea typeface="Nanum Gothic"/>
                <a:cs typeface="Nanum Gothic"/>
                <a:sym typeface="Nanum Gothic"/>
              </a:rPr>
              <a:t>    AI 알고리즘 학습을 위한 SF 소설</a:t>
            </a: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a:solidFill>
                  <a:schemeClr val="dk2"/>
                </a:solidFill>
                <a:latin typeface="Nanum Gothic"/>
                <a:ea typeface="Nanum Gothic"/>
                <a:cs typeface="Nanum Gothic"/>
                <a:sym typeface="Nanum Gothic"/>
              </a:rPr>
              <a:t>2. </a:t>
            </a:r>
            <a:r>
              <a:rPr lang="ko" sz="1700" b="1" dirty="0">
                <a:solidFill>
                  <a:schemeClr val="dk2"/>
                </a:solidFill>
                <a:latin typeface="Nanum Gothic"/>
                <a:ea typeface="Nanum Gothic"/>
                <a:cs typeface="Nanum Gothic"/>
                <a:sym typeface="Nanum Gothic"/>
              </a:rPr>
              <a:t>작품 목록 리스트 작성 및 검토</a:t>
            </a:r>
            <a:r>
              <a:rPr lang="ko" sz="1700" dirty="0">
                <a:solidFill>
                  <a:schemeClr val="dk2"/>
                </a:solidFill>
                <a:latin typeface="Nanum Gothic"/>
                <a:ea typeface="Nanum Gothic"/>
                <a:cs typeface="Nanum Gothic"/>
                <a:sym typeface="Nanum Gothic"/>
              </a:rPr>
              <a:t>: 대략 20세기~현재까지 출판된 영어 SF </a:t>
            </a: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a:solidFill>
                  <a:schemeClr val="dk2"/>
                </a:solidFill>
                <a:latin typeface="Nanum Gothic"/>
                <a:ea typeface="Nanum Gothic"/>
                <a:cs typeface="Nanum Gothic"/>
                <a:sym typeface="Nanum Gothic"/>
              </a:rPr>
              <a:t>    소설, 인류(사회) 멸망의 위기(주제), 디지털화 변경 용이성, 작가 성별 고려</a:t>
            </a: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a:solidFill>
                  <a:schemeClr val="dk2"/>
                </a:solidFill>
                <a:latin typeface="Nanum Gothic"/>
                <a:ea typeface="Nanum Gothic"/>
                <a:cs typeface="Nanum Gothic"/>
                <a:sym typeface="Nanum Gothic"/>
              </a:rPr>
              <a:t>3. </a:t>
            </a:r>
            <a:r>
              <a:rPr lang="ko" sz="1700" b="1" dirty="0">
                <a:solidFill>
                  <a:schemeClr val="dk2"/>
                </a:solidFill>
                <a:latin typeface="Nanum Gothic"/>
                <a:ea typeface="Nanum Gothic"/>
                <a:cs typeface="Nanum Gothic"/>
                <a:sym typeface="Nanum Gothic"/>
              </a:rPr>
              <a:t>212편 선정하고 각 작품별 텍스트 및 메타정보</a:t>
            </a:r>
            <a:r>
              <a:rPr lang="ko" sz="1700" dirty="0">
                <a:solidFill>
                  <a:schemeClr val="dk2"/>
                </a:solidFill>
                <a:latin typeface="Nanum Gothic"/>
                <a:ea typeface="Nanum Gothic"/>
                <a:cs typeface="Nanum Gothic"/>
                <a:sym typeface="Nanum Gothic"/>
              </a:rPr>
              <a:t>(제목, 작가명, 출판년도 </a:t>
            </a: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700" dirty="0">
                <a:solidFill>
                  <a:schemeClr val="dk2"/>
                </a:solidFill>
                <a:latin typeface="Nanum Gothic"/>
                <a:ea typeface="Nanum Gothic"/>
                <a:cs typeface="Nanum Gothic"/>
                <a:sym typeface="Nanum Gothic"/>
              </a:rPr>
              <a:t>    등)를 텍스트 파일로 정리</a:t>
            </a:r>
            <a:endParaRPr sz="1700" dirty="0">
              <a:solidFill>
                <a:schemeClr val="dk2"/>
              </a:solidFill>
              <a:latin typeface="Nanum Gothic"/>
              <a:ea typeface="Nanum Gothic"/>
              <a:cs typeface="Nanum Gothic"/>
              <a:sym typeface="Nanum Gothic"/>
            </a:endParaRPr>
          </a:p>
          <a:p>
            <a:pPr marL="0" lvl="0" indent="0" algn="l" rtl="0">
              <a:lnSpc>
                <a:spcPct val="115000"/>
              </a:lnSpc>
              <a:spcBef>
                <a:spcPts val="0"/>
              </a:spcBef>
              <a:spcAft>
                <a:spcPts val="0"/>
              </a:spcAft>
              <a:buNone/>
            </a:pPr>
            <a:endParaRPr sz="1700" dirty="0">
              <a:solidFill>
                <a:schemeClr val="dk2"/>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7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76" name="Google Shape;176;p23"/>
          <p:cNvSpPr/>
          <p:nvPr/>
        </p:nvSpPr>
        <p:spPr>
          <a:xfrm flipH="1">
            <a:off x="1287728" y="315325"/>
            <a:ext cx="38268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77" name="Google Shape;177;p23"/>
          <p:cNvSpPr txBox="1"/>
          <p:nvPr/>
        </p:nvSpPr>
        <p:spPr>
          <a:xfrm>
            <a:off x="1401196" y="324325"/>
            <a:ext cx="4145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영어 SF 코퍼스 구축 및 평가</a:t>
            </a:r>
            <a:endParaRPr sz="2100">
              <a:solidFill>
                <a:schemeClr val="dk1"/>
              </a:solidFill>
              <a:latin typeface="Nanum Gothic"/>
              <a:ea typeface="Nanum Gothic"/>
              <a:cs typeface="Nanum Gothic"/>
              <a:sym typeface="Nanum Gothic"/>
            </a:endParaRPr>
          </a:p>
        </p:txBody>
      </p:sp>
      <p:sp>
        <p:nvSpPr>
          <p:cNvPr id="178" name="Google Shape;178;p23"/>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11</a:t>
            </a:fld>
            <a:endParaRPr/>
          </a:p>
        </p:txBody>
      </p:sp>
      <p:grpSp>
        <p:nvGrpSpPr>
          <p:cNvPr id="179" name="Google Shape;179;p23"/>
          <p:cNvGrpSpPr/>
          <p:nvPr/>
        </p:nvGrpSpPr>
        <p:grpSpPr>
          <a:xfrm>
            <a:off x="297475" y="806625"/>
            <a:ext cx="8153987" cy="3794550"/>
            <a:chOff x="297475" y="1492425"/>
            <a:chExt cx="8153987" cy="3794550"/>
          </a:xfrm>
        </p:grpSpPr>
        <p:pic>
          <p:nvPicPr>
            <p:cNvPr id="180" name="Google Shape;180;p23"/>
            <p:cNvPicPr preferRelativeResize="0"/>
            <p:nvPr/>
          </p:nvPicPr>
          <p:blipFill>
            <a:blip r:embed="rId3">
              <a:alphaModFix/>
            </a:blip>
            <a:stretch>
              <a:fillRect/>
            </a:stretch>
          </p:blipFill>
          <p:spPr>
            <a:xfrm>
              <a:off x="1967663" y="1492425"/>
              <a:ext cx="6417075" cy="3333450"/>
            </a:xfrm>
            <a:prstGeom prst="rect">
              <a:avLst/>
            </a:prstGeom>
            <a:noFill/>
            <a:ln>
              <a:noFill/>
            </a:ln>
          </p:spPr>
        </p:pic>
        <p:sp>
          <p:nvSpPr>
            <p:cNvPr id="181" name="Google Shape;181;p23"/>
            <p:cNvSpPr/>
            <p:nvPr/>
          </p:nvSpPr>
          <p:spPr>
            <a:xfrm>
              <a:off x="1744750" y="1640475"/>
              <a:ext cx="146400" cy="1443900"/>
            </a:xfrm>
            <a:prstGeom prst="lef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23"/>
            <p:cNvSpPr txBox="1"/>
            <p:nvPr/>
          </p:nvSpPr>
          <p:spPr>
            <a:xfrm>
              <a:off x="572625" y="2039450"/>
              <a:ext cx="11253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chemeClr val="dk2"/>
                  </a:solidFill>
                </a:rPr>
                <a:t>메타정보</a:t>
              </a:r>
              <a:endParaRPr sz="1800" b="1">
                <a:solidFill>
                  <a:schemeClr val="dk2"/>
                </a:solidFill>
              </a:endParaRPr>
            </a:p>
          </p:txBody>
        </p:sp>
        <p:sp>
          <p:nvSpPr>
            <p:cNvPr id="183" name="Google Shape;183;p23"/>
            <p:cNvSpPr/>
            <p:nvPr/>
          </p:nvSpPr>
          <p:spPr>
            <a:xfrm>
              <a:off x="1744750" y="3621675"/>
              <a:ext cx="146400" cy="1088400"/>
            </a:xfrm>
            <a:prstGeom prst="lef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23"/>
            <p:cNvSpPr txBox="1"/>
            <p:nvPr/>
          </p:nvSpPr>
          <p:spPr>
            <a:xfrm>
              <a:off x="765825" y="3903375"/>
              <a:ext cx="10536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chemeClr val="dk2"/>
                  </a:solidFill>
                </a:rPr>
                <a:t>텍스트</a:t>
              </a:r>
              <a:endParaRPr sz="1800" b="1">
                <a:solidFill>
                  <a:schemeClr val="dk2"/>
                </a:solidFill>
              </a:endParaRPr>
            </a:p>
          </p:txBody>
        </p:sp>
        <p:pic>
          <p:nvPicPr>
            <p:cNvPr id="185" name="Google Shape;185;p23"/>
            <p:cNvPicPr preferRelativeResize="0"/>
            <p:nvPr/>
          </p:nvPicPr>
          <p:blipFill>
            <a:blip r:embed="rId4">
              <a:alphaModFix/>
            </a:blip>
            <a:stretch>
              <a:fillRect/>
            </a:stretch>
          </p:blipFill>
          <p:spPr>
            <a:xfrm>
              <a:off x="1973350" y="4120500"/>
              <a:ext cx="6478112" cy="893532"/>
            </a:xfrm>
            <a:prstGeom prst="rect">
              <a:avLst/>
            </a:prstGeom>
            <a:noFill/>
            <a:ln w="28575" cap="flat" cmpd="sng">
              <a:solidFill>
                <a:schemeClr val="lt1"/>
              </a:solidFill>
              <a:prstDash val="solid"/>
              <a:round/>
              <a:headEnd type="none" w="sm" len="sm"/>
              <a:tailEnd type="none" w="sm" len="sm"/>
            </a:ln>
          </p:spPr>
        </p:pic>
        <p:sp>
          <p:nvSpPr>
            <p:cNvPr id="186" name="Google Shape;186;p23"/>
            <p:cNvSpPr txBox="1"/>
            <p:nvPr/>
          </p:nvSpPr>
          <p:spPr>
            <a:xfrm>
              <a:off x="297475" y="3141375"/>
              <a:ext cx="14766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chemeClr val="dk2"/>
                  </a:solidFill>
                </a:rPr>
                <a:t>       시작</a:t>
              </a:r>
              <a:endParaRPr sz="1800" b="1">
                <a:solidFill>
                  <a:schemeClr val="dk2"/>
                </a:solidFill>
              </a:endParaRPr>
            </a:p>
          </p:txBody>
        </p:sp>
        <p:sp>
          <p:nvSpPr>
            <p:cNvPr id="187" name="Google Shape;187;p23"/>
            <p:cNvSpPr txBox="1"/>
            <p:nvPr/>
          </p:nvSpPr>
          <p:spPr>
            <a:xfrm>
              <a:off x="526075" y="4741575"/>
              <a:ext cx="1750500" cy="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chemeClr val="dk2"/>
                  </a:solidFill>
                </a:rPr>
                <a:t>     끝</a:t>
              </a:r>
              <a:endParaRPr sz="1800" b="1">
                <a:solidFill>
                  <a:schemeClr val="dk2"/>
                </a:solidFill>
              </a:endParaRPr>
            </a:p>
          </p:txBody>
        </p:sp>
      </p:grpSp>
      <p:sp>
        <p:nvSpPr>
          <p:cNvPr id="188" name="Google Shape;188;p23"/>
          <p:cNvSpPr txBox="1"/>
          <p:nvPr/>
        </p:nvSpPr>
        <p:spPr>
          <a:xfrm>
            <a:off x="2801700" y="4510400"/>
            <a:ext cx="3214200" cy="410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600">
                <a:solidFill>
                  <a:schemeClr val="dk2"/>
                </a:solidFill>
                <a:latin typeface="Nanum Gothic"/>
                <a:ea typeface="Nanum Gothic"/>
                <a:cs typeface="Nanum Gothic"/>
                <a:sym typeface="Nanum Gothic"/>
              </a:rPr>
              <a:t>&lt;그림 1&gt; 텍스트 파일 스크린샷</a:t>
            </a:r>
            <a:endParaRPr sz="16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a:solidFill>
                <a:schemeClr val="dk2"/>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5" name="Google Shape;195;p24"/>
          <p:cNvSpPr/>
          <p:nvPr/>
        </p:nvSpPr>
        <p:spPr>
          <a:xfrm flipH="1">
            <a:off x="1287728" y="315325"/>
            <a:ext cx="38268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96" name="Google Shape;196;p24"/>
          <p:cNvSpPr txBox="1"/>
          <p:nvPr/>
        </p:nvSpPr>
        <p:spPr>
          <a:xfrm>
            <a:off x="1401196" y="324325"/>
            <a:ext cx="4145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영어 SF 코퍼스 구축 및 평가</a:t>
            </a:r>
            <a:endParaRPr sz="2100">
              <a:solidFill>
                <a:schemeClr val="dk1"/>
              </a:solidFill>
              <a:latin typeface="Nanum Gothic"/>
              <a:ea typeface="Nanum Gothic"/>
              <a:cs typeface="Nanum Gothic"/>
              <a:sym typeface="Nanum Gothic"/>
            </a:endParaRPr>
          </a:p>
        </p:txBody>
      </p:sp>
      <p:sp>
        <p:nvSpPr>
          <p:cNvPr id="197" name="Google Shape;197;p24"/>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12</a:t>
            </a:fld>
            <a:endParaRPr/>
          </a:p>
        </p:txBody>
      </p:sp>
      <p:sp>
        <p:nvSpPr>
          <p:cNvPr id="198" name="Google Shape;198;p24"/>
          <p:cNvSpPr txBox="1"/>
          <p:nvPr/>
        </p:nvSpPr>
        <p:spPr>
          <a:xfrm>
            <a:off x="402150" y="903875"/>
            <a:ext cx="8610000" cy="21594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영어 SF 코퍼스의 </a:t>
            </a:r>
            <a:r>
              <a:rPr lang="ko" sz="1700" b="1" dirty="0">
                <a:solidFill>
                  <a:schemeClr val="dk2"/>
                </a:solidFill>
                <a:latin typeface="Nanum Gothic"/>
                <a:ea typeface="Nanum Gothic"/>
                <a:cs typeface="Nanum Gothic"/>
                <a:sym typeface="Nanum Gothic"/>
              </a:rPr>
              <a:t>대표성(representativeness)</a:t>
            </a:r>
            <a:r>
              <a:rPr lang="ko" sz="1700" dirty="0">
                <a:solidFill>
                  <a:schemeClr val="dk2"/>
                </a:solidFill>
                <a:latin typeface="Nanum Gothic"/>
                <a:ea typeface="Nanum Gothic"/>
                <a:cs typeface="Nanum Gothic"/>
                <a:sym typeface="Nanum Gothic"/>
              </a:rPr>
              <a:t> 평가</a:t>
            </a:r>
            <a:endParaRPr sz="1700" dirty="0">
              <a:solidFill>
                <a:schemeClr val="dk2"/>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새롭게 구축된 코퍼스가 해당 도메인(domain)의 언어를 반영하는 지 여부 </a:t>
            </a:r>
            <a:endParaRPr sz="1700" dirty="0">
              <a:solidFill>
                <a:schemeClr val="dk2"/>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기존 SF 코퍼스와의 어휘 비교를 진행: The SF Nexus Corpus          </a:t>
            </a:r>
            <a:endParaRPr sz="17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700" dirty="0">
                <a:solidFill>
                  <a:schemeClr val="dk2"/>
                </a:solidFill>
                <a:latin typeface="Nanum Gothic"/>
                <a:ea typeface="Nanum Gothic"/>
                <a:cs typeface="Nanum Gothic"/>
                <a:sym typeface="Nanum Gothic"/>
              </a:rPr>
              <a:t>  - </a:t>
            </a:r>
            <a:r>
              <a:rPr lang="ko" sz="1600" dirty="0">
                <a:solidFill>
                  <a:schemeClr val="dk2"/>
                </a:solidFill>
                <a:latin typeface="Nanum Gothic"/>
                <a:ea typeface="Nanum Gothic"/>
                <a:cs typeface="Nanum Gothic"/>
                <a:sym typeface="Nanum Gothic"/>
              </a:rPr>
              <a:t>W</a:t>
            </a:r>
            <a:r>
              <a:rPr lang="ko" sz="1600" dirty="0">
                <a:solidFill>
                  <a:schemeClr val="dk1"/>
                </a:solidFill>
                <a:latin typeface="Nanum Gothic"/>
                <a:ea typeface="Nanum Gothic"/>
                <a:cs typeface="Nanum Gothic"/>
                <a:sym typeface="Nanum Gothic"/>
              </a:rPr>
              <a:t>ermer-Colan &amp; Kopaczewski (2022):</a:t>
            </a:r>
            <a:r>
              <a:rPr lang="ko" sz="1500" dirty="0">
                <a:solidFill>
                  <a:schemeClr val="dk1"/>
                </a:solidFill>
                <a:latin typeface="Nanum Gothic"/>
                <a:ea typeface="Nanum Gothic"/>
                <a:cs typeface="Nanum Gothic"/>
                <a:sym typeface="Nanum Gothic"/>
              </a:rPr>
              <a:t> </a:t>
            </a:r>
            <a:r>
              <a:rPr lang="ko" sz="1500" u="sng" dirty="0">
                <a:solidFill>
                  <a:schemeClr val="hlink"/>
                </a:solidFill>
                <a:latin typeface="Nanum Gothic"/>
                <a:ea typeface="Nanum Gothic"/>
                <a:cs typeface="Nanum Gothic"/>
                <a:sym typeface="Nanum Gothic"/>
                <a:hlinkClick r:id="rId3"/>
              </a:rPr>
              <a:t>https://huggingface.co/datasets/SF-Corpus</a:t>
            </a:r>
            <a:r>
              <a:rPr lang="ko" sz="1500" dirty="0">
                <a:solidFill>
                  <a:schemeClr val="dk2"/>
                </a:solidFill>
                <a:latin typeface="Nanum Gothic"/>
                <a:ea typeface="Nanum Gothic"/>
                <a:cs typeface="Nanum Gothic"/>
                <a:sym typeface="Nanum Gothic"/>
              </a:rPr>
              <a:t>)</a:t>
            </a:r>
            <a:endParaRPr sz="1500" dirty="0">
              <a:solidFill>
                <a:schemeClr val="dk2"/>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 sz="1700" dirty="0">
                <a:solidFill>
                  <a:schemeClr val="dk2"/>
                </a:solidFill>
                <a:latin typeface="Nanum Gothic"/>
                <a:ea typeface="Nanum Gothic"/>
                <a:cs typeface="Nanum Gothic"/>
                <a:sym typeface="Nanum Gothic"/>
              </a:rPr>
              <a:t>         - 403편의 영어 SF 소설 코퍼스(1908~2015)</a:t>
            </a:r>
            <a:endParaRPr sz="17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2000" dirty="0">
              <a:solidFill>
                <a:schemeClr val="dk2"/>
              </a:solidFill>
              <a:latin typeface="Nanum Gothic"/>
              <a:ea typeface="Nanum Gothic"/>
              <a:cs typeface="Nanum Gothic"/>
              <a:sym typeface="Nanum Gothic"/>
            </a:endParaRPr>
          </a:p>
          <a:p>
            <a:pPr marL="914400" lvl="0" indent="0" algn="l" rtl="0">
              <a:lnSpc>
                <a:spcPct val="150000"/>
              </a:lnSpc>
              <a:spcBef>
                <a:spcPts val="0"/>
              </a:spcBef>
              <a:spcAft>
                <a:spcPts val="0"/>
              </a:spcAft>
              <a:buNone/>
            </a:pPr>
            <a:endParaRPr sz="2000" dirty="0">
              <a:solidFill>
                <a:schemeClr val="dk2"/>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20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20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graphicFrame>
        <p:nvGraphicFramePr>
          <p:cNvPr id="199" name="Google Shape;199;p24"/>
          <p:cNvGraphicFramePr/>
          <p:nvPr/>
        </p:nvGraphicFramePr>
        <p:xfrm>
          <a:off x="334650" y="3419450"/>
          <a:ext cx="8609975" cy="1615923"/>
        </p:xfrm>
        <a:graphic>
          <a:graphicData uri="http://schemas.openxmlformats.org/drawingml/2006/table">
            <a:tbl>
              <a:tblPr>
                <a:noFill/>
                <a:tableStyleId>{3EA8A13E-AE30-41EE-B74C-489AD0E0FCB8}</a:tableStyleId>
              </a:tblPr>
              <a:tblGrid>
                <a:gridCol w="2472500">
                  <a:extLst>
                    <a:ext uri="{9D8B030D-6E8A-4147-A177-3AD203B41FA5}">
                      <a16:colId xmlns:a16="http://schemas.microsoft.com/office/drawing/2014/main" val="20000"/>
                    </a:ext>
                  </a:extLst>
                </a:gridCol>
                <a:gridCol w="847025">
                  <a:extLst>
                    <a:ext uri="{9D8B030D-6E8A-4147-A177-3AD203B41FA5}">
                      <a16:colId xmlns:a16="http://schemas.microsoft.com/office/drawing/2014/main" val="20001"/>
                    </a:ext>
                  </a:extLst>
                </a:gridCol>
                <a:gridCol w="1735325">
                  <a:extLst>
                    <a:ext uri="{9D8B030D-6E8A-4147-A177-3AD203B41FA5}">
                      <a16:colId xmlns:a16="http://schemas.microsoft.com/office/drawing/2014/main" val="20002"/>
                    </a:ext>
                  </a:extLst>
                </a:gridCol>
                <a:gridCol w="1448875">
                  <a:extLst>
                    <a:ext uri="{9D8B030D-6E8A-4147-A177-3AD203B41FA5}">
                      <a16:colId xmlns:a16="http://schemas.microsoft.com/office/drawing/2014/main" val="20003"/>
                    </a:ext>
                  </a:extLst>
                </a:gridCol>
                <a:gridCol w="2106250">
                  <a:extLst>
                    <a:ext uri="{9D8B030D-6E8A-4147-A177-3AD203B41FA5}">
                      <a16:colId xmlns:a16="http://schemas.microsoft.com/office/drawing/2014/main" val="20004"/>
                    </a:ext>
                  </a:extLst>
                </a:gridCol>
              </a:tblGrid>
              <a:tr h="439425">
                <a:tc>
                  <a:txBody>
                    <a:bodyPr/>
                    <a:lstStyle/>
                    <a:p>
                      <a:pPr marL="0" lvl="0" indent="0" algn="l" rtl="0">
                        <a:spcBef>
                          <a:spcPts val="0"/>
                        </a:spcBef>
                        <a:spcAft>
                          <a:spcPts val="0"/>
                        </a:spcAft>
                        <a:buNone/>
                      </a:pPr>
                      <a:endParaRPr sz="1600">
                        <a:latin typeface="Nanum Gothic"/>
                        <a:ea typeface="Nanum Gothic"/>
                        <a:cs typeface="Nanum Gothic"/>
                        <a:sym typeface="Nanum Gothic"/>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ko" sz="1600">
                          <a:latin typeface="Nanum Gothic"/>
                          <a:ea typeface="Nanum Gothic"/>
                          <a:cs typeface="Nanum Gothic"/>
                          <a:sym typeface="Nanum Gothic"/>
                        </a:rPr>
                        <a:t>작품수</a:t>
                      </a:r>
                      <a:endParaRPr sz="1600">
                        <a:latin typeface="Nanum Gothic"/>
                        <a:ea typeface="Nanum Gothic"/>
                        <a:cs typeface="Nanum Gothic"/>
                        <a:sym typeface="Nanum Gothic"/>
                      </a:endParaRPr>
                    </a:p>
                  </a:txBody>
                  <a:tcPr marL="91425" marR="91425" marT="91425" marB="91425">
                    <a:solidFill>
                      <a:schemeClr val="lt2"/>
                    </a:solidFill>
                  </a:tcPr>
                </a:tc>
                <a:tc>
                  <a:txBody>
                    <a:bodyPr/>
                    <a:lstStyle/>
                    <a:p>
                      <a:pPr marL="0" lvl="0" indent="0" algn="l" rtl="0">
                        <a:spcBef>
                          <a:spcPts val="0"/>
                        </a:spcBef>
                        <a:spcAft>
                          <a:spcPts val="0"/>
                        </a:spcAft>
                        <a:buNone/>
                      </a:pPr>
                      <a:r>
                        <a:rPr lang="ko" sz="1600">
                          <a:latin typeface="Nanum Gothic"/>
                          <a:ea typeface="Nanum Gothic"/>
                          <a:cs typeface="Nanum Gothic"/>
                          <a:sym typeface="Nanum Gothic"/>
                        </a:rPr>
                        <a:t>단어수(token)</a:t>
                      </a:r>
                      <a:endParaRPr sz="1600">
                        <a:latin typeface="Nanum Gothic"/>
                        <a:ea typeface="Nanum Gothic"/>
                        <a:cs typeface="Nanum Gothic"/>
                        <a:sym typeface="Nanum Gothic"/>
                      </a:endParaRPr>
                    </a:p>
                  </a:txBody>
                  <a:tcPr marL="91425" marR="91425" marT="91425" marB="91425">
                    <a:solidFill>
                      <a:schemeClr val="lt2"/>
                    </a:solidFill>
                  </a:tcPr>
                </a:tc>
                <a:tc>
                  <a:txBody>
                    <a:bodyPr/>
                    <a:lstStyle/>
                    <a:p>
                      <a:pPr marL="0" lvl="0" indent="0" algn="l" rtl="0">
                        <a:spcBef>
                          <a:spcPts val="0"/>
                        </a:spcBef>
                        <a:spcAft>
                          <a:spcPts val="0"/>
                        </a:spcAft>
                        <a:buNone/>
                      </a:pPr>
                      <a:r>
                        <a:rPr lang="ko" sz="1600">
                          <a:latin typeface="Nanum Gothic"/>
                          <a:ea typeface="Nanum Gothic"/>
                          <a:cs typeface="Nanum Gothic"/>
                          <a:sym typeface="Nanum Gothic"/>
                        </a:rPr>
                        <a:t>타입수(type)</a:t>
                      </a:r>
                      <a:endParaRPr sz="1600">
                        <a:latin typeface="Nanum Gothic"/>
                        <a:ea typeface="Nanum Gothic"/>
                        <a:cs typeface="Nanum Gothic"/>
                        <a:sym typeface="Nanum Gothic"/>
                      </a:endParaRPr>
                    </a:p>
                  </a:txBody>
                  <a:tcPr marL="91425" marR="91425" marT="91425" marB="91425">
                    <a:solidFill>
                      <a:schemeClr val="lt2"/>
                    </a:solidFill>
                  </a:tcPr>
                </a:tc>
                <a:tc>
                  <a:txBody>
                    <a:bodyPr/>
                    <a:lstStyle/>
                    <a:p>
                      <a:pPr marL="0" lvl="0" indent="0" algn="l" rtl="0">
                        <a:spcBef>
                          <a:spcPts val="0"/>
                        </a:spcBef>
                        <a:spcAft>
                          <a:spcPts val="0"/>
                        </a:spcAft>
                        <a:buNone/>
                      </a:pPr>
                      <a:r>
                        <a:rPr lang="ko" sz="1600">
                          <a:latin typeface="Nanum Gothic"/>
                          <a:ea typeface="Nanum Gothic"/>
                          <a:cs typeface="Nanum Gothic"/>
                          <a:sym typeface="Nanum Gothic"/>
                        </a:rPr>
                        <a:t>공통 타입수(type)</a:t>
                      </a:r>
                      <a:endParaRPr sz="1600">
                        <a:latin typeface="Nanum Gothic"/>
                        <a:ea typeface="Nanum Gothic"/>
                        <a:cs typeface="Nanum Gothic"/>
                        <a:sym typeface="Nanum Gothic"/>
                      </a:endParaRPr>
                    </a:p>
                  </a:txBody>
                  <a:tcPr marL="91425" marR="91425" marT="91425" marB="91425">
                    <a:solidFill>
                      <a:schemeClr val="lt2"/>
                    </a:solidFill>
                  </a:tcPr>
                </a:tc>
                <a:extLst>
                  <a:ext uri="{0D108BD9-81ED-4DB2-BD59-A6C34878D82A}">
                    <a16:rowId xmlns:a16="http://schemas.microsoft.com/office/drawing/2014/main" val="10000"/>
                  </a:ext>
                </a:extLst>
              </a:tr>
              <a:tr h="398925">
                <a:tc>
                  <a:txBody>
                    <a:bodyPr/>
                    <a:lstStyle/>
                    <a:p>
                      <a:pPr marL="0" lvl="0" indent="0" algn="l" rtl="0">
                        <a:spcBef>
                          <a:spcPts val="0"/>
                        </a:spcBef>
                        <a:spcAft>
                          <a:spcPts val="0"/>
                        </a:spcAft>
                        <a:buNone/>
                      </a:pPr>
                      <a:r>
                        <a:rPr lang="ko" sz="1600">
                          <a:latin typeface="Nanum Gothic"/>
                          <a:ea typeface="Nanum Gothic"/>
                          <a:cs typeface="Nanum Gothic"/>
                          <a:sym typeface="Nanum Gothic"/>
                        </a:rPr>
                        <a:t>영어 SF 코퍼스</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600">
                          <a:latin typeface="Nanum Gothic"/>
                          <a:ea typeface="Nanum Gothic"/>
                          <a:cs typeface="Nanum Gothic"/>
                          <a:sym typeface="Nanum Gothic"/>
                        </a:rPr>
                        <a:t>212</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r" rtl="0">
                        <a:lnSpc>
                          <a:spcPct val="115000"/>
                        </a:lnSpc>
                        <a:spcBef>
                          <a:spcPts val="1200"/>
                        </a:spcBef>
                        <a:spcAft>
                          <a:spcPts val="1200"/>
                        </a:spcAft>
                        <a:buNone/>
                      </a:pPr>
                      <a:r>
                        <a:rPr lang="ko" sz="1600">
                          <a:latin typeface="Nanum Gothic"/>
                          <a:ea typeface="Nanum Gothic"/>
                          <a:cs typeface="Nanum Gothic"/>
                          <a:sym typeface="Nanum Gothic"/>
                        </a:rPr>
                        <a:t>1,252,957</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r" rtl="0">
                        <a:lnSpc>
                          <a:spcPct val="115000"/>
                        </a:lnSpc>
                        <a:spcBef>
                          <a:spcPts val="1200"/>
                        </a:spcBef>
                        <a:spcAft>
                          <a:spcPts val="1200"/>
                        </a:spcAft>
                        <a:buNone/>
                      </a:pPr>
                      <a:r>
                        <a:rPr lang="ko" sz="1600">
                          <a:solidFill>
                            <a:srgbClr val="FF0000"/>
                          </a:solidFill>
                          <a:latin typeface="Nanum Gothic"/>
                          <a:ea typeface="Nanum Gothic"/>
                          <a:cs typeface="Nanum Gothic"/>
                          <a:sym typeface="Nanum Gothic"/>
                        </a:rPr>
                        <a:t>51,018</a:t>
                      </a:r>
                      <a:endParaRPr sz="1600">
                        <a:solidFill>
                          <a:srgbClr val="FF0000"/>
                        </a:solidFill>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tcPr>
                </a:tc>
                <a:tc rowSpan="2">
                  <a:txBody>
                    <a:bodyPr/>
                    <a:lstStyle/>
                    <a:p>
                      <a:pPr marL="0" lvl="0" indent="0" algn="l" rtl="0">
                        <a:lnSpc>
                          <a:spcPct val="115000"/>
                        </a:lnSpc>
                        <a:spcBef>
                          <a:spcPts val="1200"/>
                        </a:spcBef>
                        <a:spcAft>
                          <a:spcPts val="0"/>
                        </a:spcAft>
                        <a:buNone/>
                      </a:pPr>
                      <a:r>
                        <a:rPr lang="ko" sz="1600">
                          <a:solidFill>
                            <a:srgbClr val="FF0000"/>
                          </a:solidFill>
                          <a:latin typeface="Nanum Gothic"/>
                          <a:ea typeface="Nanum Gothic"/>
                          <a:cs typeface="Nanum Gothic"/>
                          <a:sym typeface="Nanum Gothic"/>
                        </a:rPr>
                        <a:t>  35,151 (68.90%)</a:t>
                      </a:r>
                      <a:endParaRPr sz="1600">
                        <a:solidFill>
                          <a:srgbClr val="FF0000"/>
                        </a:solidFill>
                        <a:latin typeface="Nanum Gothic"/>
                        <a:ea typeface="Nanum Gothic"/>
                        <a:cs typeface="Nanum Gothic"/>
                        <a:sym typeface="Nanum Gothic"/>
                      </a:endParaRPr>
                    </a:p>
                    <a:p>
                      <a:pPr marL="0" lvl="0" indent="0" algn="l" rtl="0">
                        <a:lnSpc>
                          <a:spcPct val="115000"/>
                        </a:lnSpc>
                        <a:spcBef>
                          <a:spcPts val="1200"/>
                        </a:spcBef>
                        <a:spcAft>
                          <a:spcPts val="1200"/>
                        </a:spcAft>
                        <a:buNone/>
                      </a:pPr>
                      <a:r>
                        <a:rPr lang="ko" sz="1600">
                          <a:solidFill>
                            <a:srgbClr val="FF0000"/>
                          </a:solidFill>
                          <a:latin typeface="Nanum Gothic"/>
                          <a:ea typeface="Nanum Gothic"/>
                          <a:cs typeface="Nanum Gothic"/>
                          <a:sym typeface="Nanum Gothic"/>
                        </a:rPr>
                        <a:t>약 70%가량의 단어 포함</a:t>
                      </a:r>
                      <a:endParaRPr sz="1600">
                        <a:solidFill>
                          <a:srgbClr val="FF0000"/>
                        </a:solidFill>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416025">
                <a:tc>
                  <a:txBody>
                    <a:bodyPr/>
                    <a:lstStyle/>
                    <a:p>
                      <a:pPr marL="0" lvl="0" indent="0" algn="l" rtl="0">
                        <a:spcBef>
                          <a:spcPts val="0"/>
                        </a:spcBef>
                        <a:spcAft>
                          <a:spcPts val="0"/>
                        </a:spcAft>
                        <a:buNone/>
                      </a:pPr>
                      <a:r>
                        <a:rPr lang="ko" sz="1600">
                          <a:latin typeface="Nanum Gothic"/>
                          <a:ea typeface="Nanum Gothic"/>
                          <a:cs typeface="Nanum Gothic"/>
                          <a:sym typeface="Nanum Gothic"/>
                        </a:rPr>
                        <a:t>The SF Nexus Corpus</a:t>
                      </a:r>
                      <a:endParaRPr sz="1600">
                        <a:latin typeface="Nanum Gothic"/>
                        <a:ea typeface="Nanum Gothic"/>
                        <a:cs typeface="Nanum Gothic"/>
                        <a:sym typeface="Nanum Gothic"/>
                      </a:endParaRPr>
                    </a:p>
                    <a:p>
                      <a:pPr marL="0" lvl="0" indent="0" algn="l" rtl="0">
                        <a:spcBef>
                          <a:spcPts val="0"/>
                        </a:spcBef>
                        <a:spcAft>
                          <a:spcPts val="0"/>
                        </a:spcAft>
                        <a:buNone/>
                      </a:pPr>
                      <a:r>
                        <a:rPr lang="ko" sz="1600">
                          <a:latin typeface="Nanum Gothic"/>
                          <a:ea typeface="Nanum Gothic"/>
                          <a:cs typeface="Nanum Gothic"/>
                          <a:sym typeface="Nanum Gothic"/>
                        </a:rPr>
                        <a:t>(비교 코퍼스)</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600">
                          <a:latin typeface="Nanum Gothic"/>
                          <a:ea typeface="Nanum Gothic"/>
                          <a:cs typeface="Nanum Gothic"/>
                          <a:sym typeface="Nanum Gothic"/>
                        </a:rPr>
                        <a:t>403</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r" rtl="0">
                        <a:lnSpc>
                          <a:spcPct val="115000"/>
                        </a:lnSpc>
                        <a:spcBef>
                          <a:spcPts val="1200"/>
                        </a:spcBef>
                        <a:spcAft>
                          <a:spcPts val="1200"/>
                        </a:spcAft>
                        <a:buNone/>
                      </a:pPr>
                      <a:r>
                        <a:rPr lang="ko" sz="1600">
                          <a:latin typeface="Nanum Gothic"/>
                          <a:ea typeface="Nanum Gothic"/>
                          <a:cs typeface="Nanum Gothic"/>
                          <a:sym typeface="Nanum Gothic"/>
                        </a:rPr>
                        <a:t>28,380,932 </a:t>
                      </a:r>
                      <a:endParaRPr sz="1600">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r" rtl="0">
                        <a:lnSpc>
                          <a:spcPct val="115000"/>
                        </a:lnSpc>
                        <a:spcBef>
                          <a:spcPts val="1200"/>
                        </a:spcBef>
                        <a:spcAft>
                          <a:spcPts val="1200"/>
                        </a:spcAft>
                        <a:buNone/>
                      </a:pPr>
                      <a:r>
                        <a:rPr lang="ko" sz="1600">
                          <a:solidFill>
                            <a:srgbClr val="FF0000"/>
                          </a:solidFill>
                          <a:latin typeface="Nanum Gothic"/>
                          <a:ea typeface="Nanum Gothic"/>
                          <a:cs typeface="Nanum Gothic"/>
                          <a:sym typeface="Nanum Gothic"/>
                        </a:rPr>
                        <a:t>154,619</a:t>
                      </a:r>
                      <a:endParaRPr sz="1600">
                        <a:solidFill>
                          <a:srgbClr val="FF0000"/>
                        </a:solidFill>
                        <a:latin typeface="Nanum Gothic"/>
                        <a:ea typeface="Nanum Gothic"/>
                        <a:cs typeface="Nanum Gothic"/>
                        <a:sym typeface="Nanum Gothic"/>
                      </a:endParaRPr>
                    </a:p>
                  </a:txBody>
                  <a:tcPr marL="91425" marR="91425" marT="91425" marB="91425">
                    <a:lnL w="9525" cap="flat" cmpd="sng">
                      <a:solidFill>
                        <a:srgbClr val="9E9E9E"/>
                      </a:solidFill>
                      <a:prstDash val="solid"/>
                      <a:round/>
                      <a:headEnd type="none" w="sm" len="sm"/>
                      <a:tailEnd type="none" w="sm" len="sm"/>
                    </a:lnL>
                  </a:tcPr>
                </a:tc>
                <a:tc vMerge="1">
                  <a:txBody>
                    <a:bodyPr/>
                    <a:lstStyle/>
                    <a:p>
                      <a:endParaRPr lang="ko-KR"/>
                    </a:p>
                  </a:txBody>
                  <a:tcPr/>
                </a:tc>
                <a:extLst>
                  <a:ext uri="{0D108BD9-81ED-4DB2-BD59-A6C34878D82A}">
                    <a16:rowId xmlns:a16="http://schemas.microsoft.com/office/drawing/2014/main" val="10002"/>
                  </a:ext>
                </a:extLst>
              </a:tr>
            </a:tbl>
          </a:graphicData>
        </a:graphic>
      </p:graphicFrame>
      <p:sp>
        <p:nvSpPr>
          <p:cNvPr id="200" name="Google Shape;200;p24"/>
          <p:cNvSpPr txBox="1"/>
          <p:nvPr/>
        </p:nvSpPr>
        <p:spPr>
          <a:xfrm>
            <a:off x="3320250" y="2951000"/>
            <a:ext cx="4642200" cy="2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&lt;표 1&gt; 코퍼스 비교</a:t>
            </a:r>
            <a:endParaRPr sz="160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07" name="Google Shape;207;p25"/>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08" name="Google Shape;208;p25"/>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영어 SF 코퍼스 분석 절차</a:t>
            </a:r>
            <a:endParaRPr sz="2100">
              <a:solidFill>
                <a:schemeClr val="dk1"/>
              </a:solidFill>
              <a:latin typeface="Nanum Gothic"/>
              <a:ea typeface="Nanum Gothic"/>
              <a:cs typeface="Nanum Gothic"/>
              <a:sym typeface="Nanum Gothic"/>
            </a:endParaRPr>
          </a:p>
        </p:txBody>
      </p:sp>
      <p:sp>
        <p:nvSpPr>
          <p:cNvPr id="209" name="Google Shape;209;p25"/>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13</a:t>
            </a:fld>
            <a:endParaRPr/>
          </a:p>
        </p:txBody>
      </p:sp>
      <p:sp>
        <p:nvSpPr>
          <p:cNvPr id="210" name="Google Shape;210;p25"/>
          <p:cNvSpPr txBox="1"/>
          <p:nvPr/>
        </p:nvSpPr>
        <p:spPr>
          <a:xfrm>
            <a:off x="209625" y="948150"/>
            <a:ext cx="8984400" cy="13701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1200"/>
              </a:spcBef>
              <a:spcAft>
                <a:spcPts val="0"/>
              </a:spcAft>
              <a:buClr>
                <a:schemeClr val="dk1"/>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영어 SF 코퍼스의 언어적 특성 분석: </a:t>
            </a:r>
            <a:r>
              <a:rPr lang="ko" sz="1700" b="1" dirty="0">
                <a:solidFill>
                  <a:schemeClr val="dk2"/>
                </a:solidFill>
                <a:latin typeface="Nanum Gothic"/>
                <a:ea typeface="Nanum Gothic"/>
                <a:cs typeface="Nanum Gothic"/>
                <a:sym typeface="Nanum Gothic"/>
              </a:rPr>
              <a:t>코퍼스언어학과 자연언어처리(Natural Language Processing, NLP) 기술을 활용</a:t>
            </a:r>
            <a:endParaRPr sz="1700" b="1" dirty="0">
              <a:solidFill>
                <a:schemeClr val="dk2"/>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2"/>
              </a:buClr>
              <a:buSzPts val="1700"/>
              <a:buFont typeface="Arial" panose="020B0604020202020204" pitchFamily="34" charset="0"/>
              <a:buChar char="•"/>
            </a:pPr>
            <a:r>
              <a:rPr lang="ko" sz="1700" dirty="0">
                <a:solidFill>
                  <a:schemeClr val="dk2"/>
                </a:solidFill>
                <a:latin typeface="Nanum Gothic"/>
                <a:ea typeface="Nanum Gothic"/>
                <a:cs typeface="Nanum Gothic"/>
                <a:sym typeface="Nanum Gothic"/>
              </a:rPr>
              <a:t>파이썬(Python), 분석관련 라이브러리 사용</a:t>
            </a:r>
            <a:endParaRPr sz="17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
        <p:nvSpPr>
          <p:cNvPr id="211" name="Google Shape;211;p25"/>
          <p:cNvSpPr txBox="1"/>
          <p:nvPr/>
        </p:nvSpPr>
        <p:spPr>
          <a:xfrm>
            <a:off x="596700" y="2332200"/>
            <a:ext cx="8036400" cy="2647500"/>
          </a:xfrm>
          <a:prstGeom prst="rect">
            <a:avLst/>
          </a:prstGeom>
          <a:solidFill>
            <a:srgbClr val="F5E9D3"/>
          </a:solidFill>
          <a:ln w="9525" cap="flat" cmpd="sng">
            <a:solidFill>
              <a:srgbClr val="EDD8B1"/>
            </a:solidFill>
            <a:prstDash val="solid"/>
            <a:round/>
            <a:headEnd type="none" w="sm" len="sm"/>
            <a:tailEnd type="none" w="sm" len="sm"/>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ko" sz="1600" b="1">
                <a:solidFill>
                  <a:schemeClr val="dk2"/>
                </a:solidFill>
                <a:latin typeface="Nanum Gothic"/>
                <a:ea typeface="Nanum Gothic"/>
                <a:cs typeface="Nanum Gothic"/>
                <a:sym typeface="Nanum Gothic"/>
              </a:rPr>
              <a:t>1. 기술 통계(빈도) 분석</a:t>
            </a:r>
            <a:r>
              <a:rPr lang="ko" sz="1600">
                <a:solidFill>
                  <a:schemeClr val="dk2"/>
                </a:solidFill>
                <a:latin typeface="Nanum Gothic"/>
                <a:ea typeface="Nanum Gothic"/>
                <a:cs typeface="Nanum Gothic"/>
                <a:sym typeface="Nanum Gothic"/>
              </a:rPr>
              <a:t>: 어휘문법적 언어적 요소의 빈도와 분포; </a:t>
            </a:r>
            <a:r>
              <a:rPr lang="ko" sz="1600">
                <a:solidFill>
                  <a:schemeClr val="dk1"/>
                </a:solidFill>
                <a:latin typeface="Nanum Gothic"/>
                <a:ea typeface="Nanum Gothic"/>
                <a:cs typeface="Nanum Gothic"/>
                <a:sym typeface="Nanum Gothic"/>
              </a:rPr>
              <a:t>textstat(</a:t>
            </a:r>
            <a:r>
              <a:rPr lang="ko" sz="1600" u="sng">
                <a:solidFill>
                  <a:schemeClr val="accent5"/>
                </a:solidFill>
                <a:latin typeface="Nanum Gothic"/>
                <a:ea typeface="Nanum Gothic"/>
                <a:cs typeface="Nanum Gothic"/>
                <a:sym typeface="Nanum Gothic"/>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https://github.com/textstat/textstat</a:t>
            </a:r>
            <a:r>
              <a:rPr lang="ko" sz="1600">
                <a:solidFill>
                  <a:schemeClr val="dk1"/>
                </a:solidFill>
                <a:latin typeface="Nanum Gothic"/>
                <a:ea typeface="Nanum Gothic"/>
                <a:cs typeface="Nanum Gothic"/>
                <a:sym typeface="Nanum Gothic"/>
              </a:rPr>
              <a:t>) 사용(44개의 언어 특성 요소 추출가능)</a:t>
            </a:r>
            <a:endParaRPr sz="160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b="1">
                <a:solidFill>
                  <a:schemeClr val="dk2"/>
                </a:solidFill>
                <a:latin typeface="Nanum Gothic"/>
                <a:ea typeface="Nanum Gothic"/>
                <a:cs typeface="Nanum Gothic"/>
                <a:sym typeface="Nanum Gothic"/>
              </a:rPr>
              <a:t>2. 토픽 모델링</a:t>
            </a:r>
            <a:r>
              <a:rPr lang="ko" sz="1600">
                <a:solidFill>
                  <a:schemeClr val="dk2"/>
                </a:solidFill>
                <a:latin typeface="Nanum Gothic"/>
                <a:ea typeface="Nanum Gothic"/>
                <a:cs typeface="Nanum Gothic"/>
                <a:sym typeface="Nanum Gothic"/>
              </a:rPr>
              <a:t>: 코퍼스 내의 주요 주제 식별(Blei, 2012); gensim, mallet topic </a:t>
            </a:r>
            <a:endParaRPr sz="160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a:solidFill>
                  <a:schemeClr val="dk2"/>
                </a:solidFill>
                <a:latin typeface="Nanum Gothic"/>
                <a:ea typeface="Nanum Gothic"/>
                <a:cs typeface="Nanum Gothic"/>
                <a:sym typeface="Nanum Gothic"/>
              </a:rPr>
              <a:t>   modeling(idamallet) 사용</a:t>
            </a:r>
            <a:endParaRPr sz="160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b="1">
                <a:solidFill>
                  <a:schemeClr val="dk2"/>
                </a:solidFill>
                <a:latin typeface="Nanum Gothic"/>
                <a:ea typeface="Nanum Gothic"/>
                <a:cs typeface="Nanum Gothic"/>
                <a:sym typeface="Nanum Gothic"/>
              </a:rPr>
              <a:t>3. 다차원 분석(multi-dimensional analysis)</a:t>
            </a:r>
            <a:r>
              <a:rPr lang="ko" sz="1600">
                <a:solidFill>
                  <a:schemeClr val="dk2"/>
                </a:solidFill>
                <a:latin typeface="Nanum Gothic"/>
                <a:ea typeface="Nanum Gothic"/>
                <a:cs typeface="Nanum Gothic"/>
                <a:sym typeface="Nanum Gothic"/>
              </a:rPr>
              <a:t>: 텍스트나 언어 사용의 다양한 특징을 파악하고 분석하는 통계적 방법으로 장르나 사용역(register) 분류(Biber, 1988)</a:t>
            </a:r>
            <a:endParaRPr sz="160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18" name="Google Shape;218;p26"/>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19" name="Google Shape;219;p26"/>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20" name="Google Shape;220;p26"/>
          <p:cNvSpPr txBox="1"/>
          <p:nvPr/>
        </p:nvSpPr>
        <p:spPr>
          <a:xfrm>
            <a:off x="6721976" y="4399125"/>
            <a:ext cx="2262300" cy="5925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None/>
            </a:pPr>
            <a:r>
              <a:rPr lang="ko" sz="1200">
                <a:solidFill>
                  <a:schemeClr val="lt1"/>
                </a:solidFill>
                <a:latin typeface="Nanum Gothic"/>
                <a:ea typeface="Nanum Gothic"/>
                <a:cs typeface="Nanum Gothic"/>
                <a:sym typeface="Nanum Gothic"/>
              </a:rPr>
              <a:t>Hallym University</a:t>
            </a:r>
            <a:endParaRPr sz="1200">
              <a:solidFill>
                <a:schemeClr val="dk1"/>
              </a:solidFill>
              <a:latin typeface="Nanum Gothic"/>
              <a:ea typeface="Nanum Gothic"/>
              <a:cs typeface="Nanum Gothic"/>
              <a:sym typeface="Nanum Gothic"/>
            </a:endParaRPr>
          </a:p>
          <a:p>
            <a:pPr marL="0" marR="0" lvl="0" indent="0" algn="r"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221" name="Google Shape;221;p26"/>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222" name="Google Shape;222;p26"/>
          <p:cNvSpPr txBox="1"/>
          <p:nvPr/>
        </p:nvSpPr>
        <p:spPr>
          <a:xfrm>
            <a:off x="239412" y="1759929"/>
            <a:ext cx="7314000" cy="9390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 연구 결과 &amp; 토의</a:t>
            </a:r>
            <a:endParaRPr sz="2500" b="1">
              <a:solidFill>
                <a:srgbClr val="323F4F"/>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700">
                <a:solidFill>
                  <a:schemeClr val="dk2"/>
                </a:solidFill>
                <a:latin typeface="Nanum Gothic"/>
                <a:ea typeface="Nanum Gothic"/>
                <a:cs typeface="Nanum Gothic"/>
                <a:sym typeface="Nanum Gothic"/>
              </a:rPr>
              <a:t>                          성별에 따른 언어적 특성을 중심으로</a:t>
            </a:r>
            <a:r>
              <a:rPr lang="ko" sz="1900">
                <a:solidFill>
                  <a:schemeClr val="dk2"/>
                </a:solidFill>
                <a:latin typeface="Nanum Gothic"/>
                <a:ea typeface="Nanum Gothic"/>
                <a:cs typeface="Nanum Gothic"/>
                <a:sym typeface="Nanum Gothic"/>
              </a:rPr>
              <a:t> </a:t>
            </a:r>
            <a:endParaRPr sz="2500" b="1">
              <a:solidFill>
                <a:srgbClr val="323F4F"/>
              </a:solidFill>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15</a:t>
            </a:fld>
            <a:endParaRPr/>
          </a:p>
        </p:txBody>
      </p:sp>
      <p:sp>
        <p:nvSpPr>
          <p:cNvPr id="229" name="Google Shape;229;p27"/>
          <p:cNvSpPr txBox="1"/>
          <p:nvPr/>
        </p:nvSpPr>
        <p:spPr>
          <a:xfrm>
            <a:off x="209625" y="795750"/>
            <a:ext cx="8984400" cy="1370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2"/>
                </a:solidFill>
                <a:latin typeface="Nanum Gothic"/>
                <a:ea typeface="Nanum Gothic"/>
                <a:cs typeface="Nanum Gothic"/>
                <a:sym typeface="Nanum Gothic"/>
              </a:rPr>
              <a:t>출판 연도별 분포</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- 1826년 ~ 2022년</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주로 20세기, 21세기 작품(예</a:t>
            </a:r>
            <a:r>
              <a:rPr lang="ko" sz="1600" dirty="0">
                <a:solidFill>
                  <a:schemeClr val="dk2"/>
                </a:solidFill>
                <a:highlight>
                  <a:schemeClr val="lt1"/>
                </a:highlight>
                <a:latin typeface="Nanum Gothic"/>
                <a:ea typeface="Nanum Gothic"/>
                <a:cs typeface="Nanum Gothic"/>
                <a:sym typeface="Nanum Gothic"/>
              </a:rPr>
              <a:t>외: </a:t>
            </a:r>
            <a:r>
              <a:rPr lang="ko" sz="1600" dirty="0">
                <a:solidFill>
                  <a:schemeClr val="dk1"/>
                </a:solidFill>
                <a:highlight>
                  <a:schemeClr val="lt1"/>
                </a:highlight>
                <a:latin typeface="Nanum Gothic"/>
                <a:ea typeface="Nanum Gothic"/>
                <a:cs typeface="Nanum Gothic"/>
                <a:sym typeface="Nanum Gothic"/>
              </a:rPr>
              <a:t>The Last Man (1</a:t>
            </a:r>
            <a:r>
              <a:rPr lang="ko" sz="1600" dirty="0">
                <a:solidFill>
                  <a:schemeClr val="dk2"/>
                </a:solidFill>
                <a:highlight>
                  <a:schemeClr val="lt1"/>
                </a:highlight>
                <a:latin typeface="Nanum Gothic"/>
                <a:ea typeface="Nanum Gothic"/>
                <a:cs typeface="Nanum Gothic"/>
                <a:sym typeface="Nanum Gothic"/>
              </a:rPr>
              <a:t>826), Underground Ma</a:t>
            </a:r>
            <a:r>
              <a:rPr lang="ko" sz="1600" dirty="0">
                <a:solidFill>
                  <a:schemeClr val="dk2"/>
                </a:solidFill>
                <a:latin typeface="Nanum Gothic"/>
                <a:ea typeface="Nanum Gothic"/>
                <a:cs typeface="Nanum Gothic"/>
                <a:sym typeface="Nanum Gothic"/>
              </a:rPr>
              <a:t>n(1896))</a:t>
            </a:r>
            <a:endParaRPr sz="1600" dirty="0">
              <a:solidFill>
                <a:schemeClr val="dk2"/>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30" name="Google Shape;230;p27"/>
          <p:cNvPicPr preferRelativeResize="0"/>
          <p:nvPr/>
        </p:nvPicPr>
        <p:blipFill>
          <a:blip r:embed="rId3">
            <a:alphaModFix/>
          </a:blip>
          <a:stretch>
            <a:fillRect/>
          </a:stretch>
        </p:blipFill>
        <p:spPr>
          <a:xfrm>
            <a:off x="2241100" y="2023375"/>
            <a:ext cx="4081775" cy="2653525"/>
          </a:xfrm>
          <a:prstGeom prst="rect">
            <a:avLst/>
          </a:prstGeom>
          <a:noFill/>
          <a:ln>
            <a:noFill/>
          </a:ln>
        </p:spPr>
      </p:pic>
      <p:sp>
        <p:nvSpPr>
          <p:cNvPr id="231" name="Google Shape;231;p27"/>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32" name="Google Shape;232;p27"/>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33" name="Google Shape;233;p27"/>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34" name="Google Shape;234;p27"/>
          <p:cNvSpPr txBox="1"/>
          <p:nvPr/>
        </p:nvSpPr>
        <p:spPr>
          <a:xfrm>
            <a:off x="3091650" y="4703600"/>
            <a:ext cx="3231300" cy="2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&lt;그림 2&gt; 출판연도별 텍스트 수</a:t>
            </a:r>
            <a:endParaRPr sz="1600">
              <a:solidFill>
                <a:schemeClr val="dk2"/>
              </a:solidFill>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41" name="Google Shape;241;p28"/>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42" name="Google Shape;242;p28"/>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43" name="Google Shape;243;p28"/>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16</a:t>
            </a:fld>
            <a:endParaRPr/>
          </a:p>
        </p:txBody>
      </p:sp>
      <p:sp>
        <p:nvSpPr>
          <p:cNvPr id="244" name="Google Shape;244;p28"/>
          <p:cNvSpPr txBox="1"/>
          <p:nvPr/>
        </p:nvSpPr>
        <p:spPr>
          <a:xfrm>
            <a:off x="209625" y="871950"/>
            <a:ext cx="8984400" cy="1370100"/>
          </a:xfrm>
          <a:prstGeom prst="rect">
            <a:avLst/>
          </a:prstGeom>
          <a:noFill/>
          <a:ln>
            <a:noFill/>
          </a:ln>
        </p:spPr>
        <p:txBody>
          <a:bodyPr spcFirstLastPara="1" wrap="square" lIns="91425" tIns="91425" rIns="91425" bIns="91425" anchor="t" anchorCtr="0">
            <a:noAutofit/>
          </a:bodyPr>
          <a:lstStyle/>
          <a:p>
            <a:pPr marL="412750" lvl="0" indent="-28575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2"/>
                </a:solidFill>
                <a:latin typeface="Nanum Gothic"/>
                <a:ea typeface="Nanum Gothic"/>
                <a:cs typeface="Nanum Gothic"/>
                <a:sym typeface="Nanum Gothic"/>
              </a:rPr>
              <a:t>성별 분포</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남성 작가(136, 64.15% ) vs. 여성 작가(76, 35.85% )</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45" name="Google Shape;245;p28"/>
          <p:cNvPicPr preferRelativeResize="0"/>
          <p:nvPr/>
        </p:nvPicPr>
        <p:blipFill>
          <a:blip r:embed="rId3">
            <a:alphaModFix/>
          </a:blip>
          <a:stretch>
            <a:fillRect/>
          </a:stretch>
        </p:blipFill>
        <p:spPr>
          <a:xfrm>
            <a:off x="2931288" y="1651850"/>
            <a:ext cx="3129025" cy="3087150"/>
          </a:xfrm>
          <a:prstGeom prst="rect">
            <a:avLst/>
          </a:prstGeom>
          <a:noFill/>
          <a:ln>
            <a:noFill/>
          </a:ln>
        </p:spPr>
      </p:pic>
      <p:sp>
        <p:nvSpPr>
          <p:cNvPr id="246" name="Google Shape;246;p28"/>
          <p:cNvSpPr txBox="1"/>
          <p:nvPr/>
        </p:nvSpPr>
        <p:spPr>
          <a:xfrm>
            <a:off x="3301950" y="4652525"/>
            <a:ext cx="3260700" cy="410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600">
                <a:solidFill>
                  <a:schemeClr val="dk2"/>
                </a:solidFill>
                <a:latin typeface="Nanum Gothic"/>
                <a:ea typeface="Nanum Gothic"/>
                <a:cs typeface="Nanum Gothic"/>
                <a:sym typeface="Nanum Gothic"/>
              </a:rPr>
              <a:t>&lt;그림 3&gt; 작가 성별 텍스트 수</a:t>
            </a:r>
            <a:endParaRPr sz="16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90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a:solidFill>
                <a:schemeClr val="dk2"/>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53" name="Google Shape;253;p29"/>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54" name="Google Shape;254;p29"/>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55" name="Google Shape;255;p29"/>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17</a:t>
            </a:fld>
            <a:endParaRPr/>
          </a:p>
        </p:txBody>
      </p:sp>
      <p:sp>
        <p:nvSpPr>
          <p:cNvPr id="256" name="Google Shape;256;p29"/>
          <p:cNvSpPr txBox="1"/>
          <p:nvPr/>
        </p:nvSpPr>
        <p:spPr>
          <a:xfrm>
            <a:off x="209625" y="871950"/>
            <a:ext cx="8984400" cy="1370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2"/>
                </a:solidFill>
                <a:latin typeface="Nanum Gothic"/>
                <a:ea typeface="Nanum Gothic"/>
                <a:cs typeface="Nanum Gothic"/>
                <a:sym typeface="Nanum Gothic"/>
              </a:rPr>
              <a:t>성별 언어 특성 분포</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textstat (</a:t>
            </a:r>
            <a:r>
              <a:rPr lang="ko" sz="1600" u="sng" dirty="0">
                <a:solidFill>
                  <a:schemeClr val="hlink"/>
                </a:solidFill>
                <a:latin typeface="Nanum Gothic"/>
                <a:ea typeface="Nanum Gothic"/>
                <a:cs typeface="Nanum Gothic"/>
                <a:sym typeface="Nanum Gothic"/>
                <a:hlinkClick r:id="rId3"/>
              </a:rPr>
              <a:t>44 linguistic features</a:t>
            </a:r>
            <a:r>
              <a:rPr lang="ko" sz="1600" dirty="0">
                <a:solidFill>
                  <a:schemeClr val="dk2"/>
                </a:solidFill>
                <a:latin typeface="Nanum Gothic"/>
                <a:ea typeface="Nanum Gothic"/>
                <a:cs typeface="Nanum Gothic"/>
                <a:sym typeface="Nanum Gothic"/>
              </a:rPr>
              <a:t> 파일): Basic Statistics(기본 통계), Readability(읽기 난이도) </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57" name="Google Shape;257;p29"/>
          <p:cNvPicPr preferRelativeResize="0"/>
          <p:nvPr/>
        </p:nvPicPr>
        <p:blipFill>
          <a:blip r:embed="rId4">
            <a:alphaModFix/>
          </a:blip>
          <a:stretch>
            <a:fillRect/>
          </a:stretch>
        </p:blipFill>
        <p:spPr>
          <a:xfrm>
            <a:off x="189625" y="1869350"/>
            <a:ext cx="5779501" cy="2512825"/>
          </a:xfrm>
          <a:prstGeom prst="rect">
            <a:avLst/>
          </a:prstGeom>
          <a:noFill/>
          <a:ln>
            <a:noFill/>
          </a:ln>
        </p:spPr>
      </p:pic>
      <p:pic>
        <p:nvPicPr>
          <p:cNvPr id="258" name="Google Shape;258;p29"/>
          <p:cNvPicPr preferRelativeResize="0"/>
          <p:nvPr/>
        </p:nvPicPr>
        <p:blipFill>
          <a:blip r:embed="rId5">
            <a:alphaModFix/>
          </a:blip>
          <a:stretch>
            <a:fillRect/>
          </a:stretch>
        </p:blipFill>
        <p:spPr>
          <a:xfrm>
            <a:off x="5969125" y="1869350"/>
            <a:ext cx="2923600" cy="2473125"/>
          </a:xfrm>
          <a:prstGeom prst="rect">
            <a:avLst/>
          </a:prstGeom>
          <a:noFill/>
          <a:ln>
            <a:noFill/>
          </a:ln>
        </p:spPr>
      </p:pic>
      <p:sp>
        <p:nvSpPr>
          <p:cNvPr id="259" name="Google Shape;259;p29"/>
          <p:cNvSpPr txBox="1"/>
          <p:nvPr/>
        </p:nvSpPr>
        <p:spPr>
          <a:xfrm>
            <a:off x="2827300" y="4645525"/>
            <a:ext cx="36753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&lt;그림 4&gt; 단어수, 문장수, 문장 평균 길이</a:t>
            </a:r>
            <a:endParaRPr sz="1600">
              <a:solidFill>
                <a:schemeClr val="dk2"/>
              </a:solidFill>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66" name="Google Shape;266;p30"/>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67" name="Google Shape;267;p30"/>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68" name="Google Shape;268;p30"/>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18</a:t>
            </a:fld>
            <a:endParaRPr/>
          </a:p>
        </p:txBody>
      </p:sp>
      <p:sp>
        <p:nvSpPr>
          <p:cNvPr id="269" name="Google Shape;269;p30"/>
          <p:cNvSpPr txBox="1"/>
          <p:nvPr/>
        </p:nvSpPr>
        <p:spPr>
          <a:xfrm>
            <a:off x="209625" y="871950"/>
            <a:ext cx="8984400" cy="1370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2"/>
                </a:solidFill>
                <a:latin typeface="Nanum Gothic"/>
                <a:ea typeface="Nanum Gothic"/>
                <a:cs typeface="Nanum Gothic"/>
                <a:sym typeface="Nanum Gothic"/>
              </a:rPr>
              <a:t>성별 언어 특성 분포</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textstat (</a:t>
            </a:r>
            <a:r>
              <a:rPr lang="ko" sz="1600" u="sng" dirty="0">
                <a:solidFill>
                  <a:schemeClr val="hlink"/>
                </a:solidFill>
                <a:latin typeface="Nanum Gothic"/>
                <a:ea typeface="Nanum Gothic"/>
                <a:cs typeface="Nanum Gothic"/>
                <a:sym typeface="Nanum Gothic"/>
                <a:hlinkClick r:id="rId3"/>
              </a:rPr>
              <a:t>44 linguistic features</a:t>
            </a:r>
            <a:r>
              <a:rPr lang="ko" sz="1600" dirty="0">
                <a:solidFill>
                  <a:schemeClr val="dk2"/>
                </a:solidFill>
                <a:latin typeface="Nanum Gothic"/>
                <a:ea typeface="Nanum Gothic"/>
                <a:cs typeface="Nanum Gothic"/>
                <a:sym typeface="Nanum Gothic"/>
              </a:rPr>
              <a:t>): Basic Statistics(기본 통계), Readability(읽기 난이도) </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70" name="Google Shape;270;p30"/>
          <p:cNvPicPr preferRelativeResize="0"/>
          <p:nvPr/>
        </p:nvPicPr>
        <p:blipFill>
          <a:blip r:embed="rId4">
            <a:alphaModFix/>
          </a:blip>
          <a:stretch>
            <a:fillRect/>
          </a:stretch>
        </p:blipFill>
        <p:spPr>
          <a:xfrm>
            <a:off x="863089" y="1893250"/>
            <a:ext cx="3175759" cy="2596650"/>
          </a:xfrm>
          <a:prstGeom prst="rect">
            <a:avLst/>
          </a:prstGeom>
          <a:noFill/>
          <a:ln>
            <a:noFill/>
          </a:ln>
        </p:spPr>
      </p:pic>
      <p:sp>
        <p:nvSpPr>
          <p:cNvPr id="271" name="Google Shape;271;p30"/>
          <p:cNvSpPr txBox="1"/>
          <p:nvPr/>
        </p:nvSpPr>
        <p:spPr>
          <a:xfrm>
            <a:off x="558300" y="4580150"/>
            <a:ext cx="44316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&lt;그림 5&gt; Flesch Reading Ease (읽기 난이도) </a:t>
            </a:r>
            <a:endParaRPr sz="160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8" name="Google Shape;278;p31"/>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79" name="Google Shape;279;p31"/>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80" name="Google Shape;280;p31"/>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19</a:t>
            </a:fld>
            <a:endParaRPr/>
          </a:p>
        </p:txBody>
      </p:sp>
      <p:sp>
        <p:nvSpPr>
          <p:cNvPr id="281" name="Google Shape;281;p31"/>
          <p:cNvSpPr txBox="1"/>
          <p:nvPr/>
        </p:nvSpPr>
        <p:spPr>
          <a:xfrm>
            <a:off x="209625" y="871950"/>
            <a:ext cx="8984400" cy="1370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2"/>
                </a:solidFill>
                <a:latin typeface="Nanum Gothic"/>
                <a:ea typeface="Nanum Gothic"/>
                <a:cs typeface="Nanum Gothic"/>
                <a:sym typeface="Nanum Gothic"/>
              </a:rPr>
              <a:t>ChatGPT로 생성한 남성/여성 SF 텍스트 언어 특성 분석</a:t>
            </a: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2"/>
                </a:solidFill>
                <a:latin typeface="Nanum Gothic"/>
                <a:ea typeface="Nanum Gothic"/>
                <a:cs typeface="Nanum Gothic"/>
                <a:sym typeface="Nanum Gothic"/>
              </a:rPr>
              <a:t>- </a:t>
            </a:r>
            <a:r>
              <a:rPr lang="ko" sz="1450" dirty="0">
                <a:solidFill>
                  <a:schemeClr val="dk1"/>
                </a:solidFill>
                <a:highlight>
                  <a:srgbClr val="FFFFFF"/>
                </a:highlight>
                <a:latin typeface="Nanum Gothic"/>
                <a:ea typeface="Nanum Gothic"/>
                <a:cs typeface="Nanum Gothic"/>
                <a:sym typeface="Nanum Gothic"/>
              </a:rPr>
              <a:t>Generation date: December 15, 2023</a:t>
            </a:r>
            <a:endParaRPr sz="1450" dirty="0">
              <a:solidFill>
                <a:schemeClr val="dk1"/>
              </a:solidFill>
              <a:highlight>
                <a:srgbClr val="FFFFFF"/>
              </a:highlight>
              <a:latin typeface="Nanum Gothic"/>
              <a:ea typeface="Nanum Gothic"/>
              <a:cs typeface="Nanum Gothic"/>
              <a:sym typeface="Nanum Gothic"/>
            </a:endParaRPr>
          </a:p>
          <a:p>
            <a:pPr marL="457200" lvl="0" indent="0" algn="l" rtl="0">
              <a:lnSpc>
                <a:spcPct val="115000"/>
              </a:lnSpc>
              <a:spcBef>
                <a:spcPts val="1100"/>
              </a:spcBef>
              <a:spcAft>
                <a:spcPts val="0"/>
              </a:spcAft>
              <a:buNone/>
            </a:pPr>
            <a:r>
              <a:rPr lang="ko" sz="1450" dirty="0">
                <a:solidFill>
                  <a:schemeClr val="dk1"/>
                </a:solidFill>
                <a:highlight>
                  <a:srgbClr val="FFFFFF"/>
                </a:highlight>
                <a:latin typeface="Nanum Gothic"/>
                <a:ea typeface="Nanum Gothic"/>
                <a:cs typeface="Nanum Gothic"/>
                <a:sym typeface="Nanum Gothic"/>
              </a:rPr>
              <a:t>- Prompt: You are a (fe)male writer. Please write a science fiction about artificial intelligence.</a:t>
            </a:r>
            <a:endParaRPr sz="1450" dirty="0">
              <a:solidFill>
                <a:schemeClr val="dk1"/>
              </a:solidFill>
              <a:highlight>
                <a:srgbClr val="FFFFFF"/>
              </a:highlight>
              <a:latin typeface="Nanum Gothic"/>
              <a:ea typeface="Nanum Gothic"/>
              <a:cs typeface="Nanum Gothic"/>
              <a:sym typeface="Nanum Gothic"/>
            </a:endParaRPr>
          </a:p>
          <a:p>
            <a:pPr marL="457200" lvl="0" indent="0" algn="l" rtl="0">
              <a:lnSpc>
                <a:spcPct val="115000"/>
              </a:lnSpc>
              <a:spcBef>
                <a:spcPts val="1100"/>
              </a:spcBef>
              <a:spcAft>
                <a:spcPts val="0"/>
              </a:spcAft>
              <a:buNone/>
            </a:pPr>
            <a:r>
              <a:rPr lang="ko" sz="1450" dirty="0">
                <a:solidFill>
                  <a:schemeClr val="dk1"/>
                </a:solidFill>
                <a:highlight>
                  <a:srgbClr val="FFFFFF"/>
                </a:highlight>
                <a:latin typeface="Nanum Gothic"/>
                <a:ea typeface="Nanum Gothic"/>
                <a:cs typeface="Nanum Gothic"/>
                <a:sym typeface="Nanum Gothic"/>
              </a:rPr>
              <a:t>- </a:t>
            </a:r>
            <a:r>
              <a:rPr lang="ko" sz="1450" u="sng" dirty="0">
                <a:solidFill>
                  <a:schemeClr val="hlink"/>
                </a:solidFill>
                <a:highlight>
                  <a:srgbClr val="FFFFFF"/>
                </a:highlight>
                <a:latin typeface="Nanum Gothic"/>
                <a:ea typeface="Nanum Gothic"/>
                <a:cs typeface="Nanum Gothic"/>
                <a:sym typeface="Nanum Gothic"/>
                <a:hlinkClick r:id="rId3"/>
              </a:rPr>
              <a:t>생성 텍스트 파일</a:t>
            </a:r>
            <a:endParaRPr sz="1450" dirty="0">
              <a:solidFill>
                <a:schemeClr val="dk1"/>
              </a:solidFill>
              <a:highlight>
                <a:srgbClr val="FFFFFF"/>
              </a:highlight>
              <a:latin typeface="Nanum Gothic"/>
              <a:ea typeface="Nanum Gothic"/>
              <a:cs typeface="Nanum Gothic"/>
              <a:sym typeface="Nanum Gothic"/>
            </a:endParaRPr>
          </a:p>
          <a:p>
            <a:pPr marL="457200" lvl="0" indent="0" algn="l" rtl="0">
              <a:lnSpc>
                <a:spcPct val="115000"/>
              </a:lnSpc>
              <a:spcBef>
                <a:spcPts val="1100"/>
              </a:spcBef>
              <a:spcAft>
                <a:spcPts val="0"/>
              </a:spcAft>
              <a:buNone/>
            </a:pPr>
            <a:r>
              <a:rPr lang="ko" sz="1450" dirty="0">
                <a:solidFill>
                  <a:schemeClr val="dk1"/>
                </a:solidFill>
                <a:highlight>
                  <a:srgbClr val="FFFFFF"/>
                </a:highlight>
                <a:latin typeface="Nanum Gothic"/>
                <a:ea typeface="Nanum Gothic"/>
                <a:cs typeface="Nanum Gothic"/>
                <a:sym typeface="Nanum Gothic"/>
              </a:rPr>
              <a:t>- </a:t>
            </a:r>
            <a:r>
              <a:rPr lang="ko" sz="1600" u="sng" dirty="0">
                <a:solidFill>
                  <a:schemeClr val="accent5"/>
                </a:solidFill>
                <a:latin typeface="Nanum Gothic"/>
                <a:ea typeface="Nanum Gothic"/>
                <a:cs typeface="Nanum Gothic"/>
                <a:sym typeface="Nanum Gothic"/>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LFTK 패키지 사용</a:t>
            </a:r>
            <a:endParaRPr sz="1600" dirty="0">
              <a:solidFill>
                <a:schemeClr val="dk2"/>
              </a:solidFill>
              <a:latin typeface="Nanum Gothic"/>
              <a:ea typeface="Nanum Gothic"/>
              <a:cs typeface="Nanum Gothic"/>
              <a:sym typeface="Nanum Gothic"/>
            </a:endParaRPr>
          </a:p>
          <a:p>
            <a:pPr marL="0" lvl="0" indent="0" algn="l" rtl="0">
              <a:lnSpc>
                <a:spcPct val="150000"/>
              </a:lnSpc>
              <a:spcBef>
                <a:spcPts val="500"/>
              </a:spcBef>
              <a:spcAft>
                <a:spcPts val="0"/>
              </a:spcAft>
              <a:buNone/>
            </a:pPr>
            <a:endParaRPr sz="1600" dirty="0">
              <a:solidFill>
                <a:schemeClr val="dk2"/>
              </a:solidFill>
              <a:latin typeface="Nanum Gothic"/>
              <a:ea typeface="Nanum Gothic"/>
              <a:cs typeface="Nanum Gothic"/>
              <a:sym typeface="Nanum Gothic"/>
            </a:endParaRPr>
          </a:p>
          <a:p>
            <a:pPr marL="0" lvl="0" indent="0" algn="l" rtl="0">
              <a:lnSpc>
                <a:spcPct val="150000"/>
              </a:lnSpc>
              <a:spcBef>
                <a:spcPts val="0"/>
              </a:spcBef>
              <a:spcAft>
                <a:spcPts val="0"/>
              </a:spcAft>
              <a:buNone/>
            </a:pPr>
            <a:r>
              <a:rPr lang="ko" sz="1500" b="1" dirty="0">
                <a:solidFill>
                  <a:schemeClr val="dk2"/>
                </a:solidFill>
                <a:latin typeface="Nanum Gothic"/>
                <a:ea typeface="Nanum Gothic"/>
                <a:cs typeface="Nanum Gothic"/>
                <a:sym typeface="Nanum Gothic"/>
              </a:rPr>
              <a:t>다양한 부분에서 차이점을 살펴볼 수 있음; 성별에 따른 문체 분석 등의 정보가 LLM 학습에 사용된 듯</a:t>
            </a:r>
            <a:endParaRPr sz="1500" b="1"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82" name="Google Shape;282;p31"/>
          <p:cNvPicPr preferRelativeResize="0"/>
          <p:nvPr/>
        </p:nvPicPr>
        <p:blipFill>
          <a:blip r:embed="rId5">
            <a:alphaModFix/>
          </a:blip>
          <a:stretch>
            <a:fillRect/>
          </a:stretch>
        </p:blipFill>
        <p:spPr>
          <a:xfrm>
            <a:off x="60825" y="3659243"/>
            <a:ext cx="8984401" cy="997032"/>
          </a:xfrm>
          <a:prstGeom prst="rect">
            <a:avLst/>
          </a:prstGeom>
          <a:noFill/>
          <a:ln>
            <a:noFill/>
          </a:ln>
        </p:spPr>
      </p:pic>
      <p:sp>
        <p:nvSpPr>
          <p:cNvPr id="283" name="Google Shape;283;p31"/>
          <p:cNvSpPr txBox="1"/>
          <p:nvPr/>
        </p:nvSpPr>
        <p:spPr>
          <a:xfrm>
            <a:off x="2021250" y="3659250"/>
            <a:ext cx="7023900" cy="117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0" name="Google Shape;70;p14"/>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1" name="Google Shape;71;p14"/>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72" name="Google Shape;72;p14"/>
          <p:cNvSpPr txBox="1"/>
          <p:nvPr/>
        </p:nvSpPr>
        <p:spPr>
          <a:xfrm>
            <a:off x="6994144" y="4480519"/>
            <a:ext cx="2001300" cy="423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1200" i="0" u="none" strike="noStrike" cap="none">
                <a:solidFill>
                  <a:schemeClr val="lt1"/>
                </a:solidFill>
                <a:latin typeface="Nanum Gothic"/>
                <a:ea typeface="Nanum Gothic"/>
                <a:cs typeface="Nanum Gothic"/>
                <a:sym typeface="Nanum Gothic"/>
              </a:rPr>
              <a:t>Hallym University</a:t>
            </a:r>
            <a:endParaRPr sz="1200">
              <a:latin typeface="Nanum Gothic"/>
              <a:ea typeface="Nanum Gothic"/>
              <a:cs typeface="Nanum Gothic"/>
              <a:sym typeface="Nanum Gothic"/>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73" name="Google Shape;73;p14"/>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74" name="Google Shape;74;p14"/>
          <p:cNvSpPr txBox="1"/>
          <p:nvPr/>
        </p:nvSpPr>
        <p:spPr>
          <a:xfrm>
            <a:off x="-308977" y="603450"/>
            <a:ext cx="3152100" cy="453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목차</a:t>
            </a:r>
            <a:endParaRPr sz="2300" b="1">
              <a:solidFill>
                <a:srgbClr val="323F4F"/>
              </a:solidFill>
              <a:latin typeface="Times New Roman"/>
              <a:ea typeface="Times New Roman"/>
              <a:cs typeface="Times New Roman"/>
              <a:sym typeface="Times New Roman"/>
            </a:endParaRPr>
          </a:p>
        </p:txBody>
      </p:sp>
      <p:sp>
        <p:nvSpPr>
          <p:cNvPr id="75" name="Google Shape;75;p14"/>
          <p:cNvSpPr/>
          <p:nvPr/>
        </p:nvSpPr>
        <p:spPr>
          <a:xfrm>
            <a:off x="463794" y="1406213"/>
            <a:ext cx="8985000" cy="1608000"/>
          </a:xfrm>
          <a:prstGeom prst="rect">
            <a:avLst/>
          </a:prstGeom>
          <a:noFill/>
          <a:ln>
            <a:noFill/>
          </a:ln>
        </p:spPr>
        <p:txBody>
          <a:bodyPr spcFirstLastPara="1" wrap="square" lIns="68575" tIns="34275" rIns="68575" bIns="34275" anchor="t" anchorCtr="0">
            <a:noAutofit/>
          </a:bodyPr>
          <a:lstStyle/>
          <a:p>
            <a:pPr marL="565150" lvl="0" indent="-457200" algn="l" rtl="0">
              <a:lnSpc>
                <a:spcPct val="150000"/>
              </a:lnSpc>
              <a:spcBef>
                <a:spcPts val="0"/>
              </a:spcBef>
              <a:spcAft>
                <a:spcPts val="0"/>
              </a:spcAft>
              <a:buClr>
                <a:schemeClr val="dk1"/>
              </a:buClr>
              <a:buSzPts val="1900"/>
              <a:buFont typeface="+mj-lt"/>
              <a:buAutoNum type="arabicPeriod"/>
            </a:pPr>
            <a:r>
              <a:rPr lang="ko" sz="1900" dirty="0">
                <a:solidFill>
                  <a:srgbClr val="0F0F0F"/>
                </a:solidFill>
                <a:latin typeface="Nanum Gothic"/>
                <a:ea typeface="Nanum Gothic"/>
                <a:cs typeface="Nanum Gothic"/>
                <a:sym typeface="Nanum Gothic"/>
              </a:rPr>
              <a:t>연구 배경 &amp; 목표</a:t>
            </a:r>
            <a:endParaRPr sz="1900" dirty="0">
              <a:solidFill>
                <a:srgbClr val="0F0F0F"/>
              </a:solidFill>
              <a:latin typeface="Nanum Gothic"/>
              <a:ea typeface="Nanum Gothic"/>
              <a:cs typeface="Nanum Gothic"/>
              <a:sym typeface="Nanum Gothic"/>
            </a:endParaRPr>
          </a:p>
          <a:p>
            <a:pPr marL="565150" lvl="0" indent="-457200" algn="l" rtl="0">
              <a:lnSpc>
                <a:spcPct val="150000"/>
              </a:lnSpc>
              <a:spcBef>
                <a:spcPts val="0"/>
              </a:spcBef>
              <a:spcAft>
                <a:spcPts val="0"/>
              </a:spcAft>
              <a:buClr>
                <a:srgbClr val="0F0F0F"/>
              </a:buClr>
              <a:buSzPts val="1900"/>
              <a:buFont typeface="+mj-lt"/>
              <a:buAutoNum type="arabicPeriod"/>
            </a:pPr>
            <a:r>
              <a:rPr lang="ko" sz="1900" dirty="0">
                <a:solidFill>
                  <a:srgbClr val="0F0F0F"/>
                </a:solidFill>
                <a:latin typeface="Nanum Gothic"/>
                <a:ea typeface="Nanum Gothic"/>
                <a:cs typeface="Nanum Gothic"/>
                <a:sym typeface="Nanum Gothic"/>
              </a:rPr>
              <a:t>연구 방법</a:t>
            </a:r>
            <a:endParaRPr sz="1900" dirty="0">
              <a:solidFill>
                <a:srgbClr val="0F0F0F"/>
              </a:solidFill>
              <a:latin typeface="Nanum Gothic"/>
              <a:ea typeface="Nanum Gothic"/>
              <a:cs typeface="Nanum Gothic"/>
              <a:sym typeface="Nanum Gothic"/>
            </a:endParaRPr>
          </a:p>
          <a:p>
            <a:pPr marL="565150" lvl="0" indent="-457200" algn="l" rtl="0">
              <a:lnSpc>
                <a:spcPct val="150000"/>
              </a:lnSpc>
              <a:spcBef>
                <a:spcPts val="0"/>
              </a:spcBef>
              <a:spcAft>
                <a:spcPts val="0"/>
              </a:spcAft>
              <a:buClr>
                <a:srgbClr val="0F0F0F"/>
              </a:buClr>
              <a:buSzPts val="1900"/>
              <a:buFont typeface="+mj-lt"/>
              <a:buAutoNum type="arabicPeriod"/>
            </a:pPr>
            <a:r>
              <a:rPr lang="ko" sz="1900" dirty="0">
                <a:solidFill>
                  <a:srgbClr val="0F0F0F"/>
                </a:solidFill>
                <a:latin typeface="Nanum Gothic"/>
                <a:ea typeface="Nanum Gothic"/>
                <a:cs typeface="Nanum Gothic"/>
                <a:sym typeface="Nanum Gothic"/>
              </a:rPr>
              <a:t>연구 결과 &amp; 토의</a:t>
            </a:r>
            <a:endParaRPr sz="1900" dirty="0">
              <a:solidFill>
                <a:srgbClr val="0F0F0F"/>
              </a:solidFill>
              <a:latin typeface="Nanum Gothic"/>
              <a:ea typeface="Nanum Gothic"/>
              <a:cs typeface="Nanum Gothic"/>
              <a:sym typeface="Nanum Gothic"/>
            </a:endParaRPr>
          </a:p>
          <a:p>
            <a:pPr marL="565150" lvl="0" indent="-457200" algn="l" rtl="0">
              <a:lnSpc>
                <a:spcPct val="150000"/>
              </a:lnSpc>
              <a:spcBef>
                <a:spcPts val="0"/>
              </a:spcBef>
              <a:spcAft>
                <a:spcPts val="0"/>
              </a:spcAft>
              <a:buClr>
                <a:srgbClr val="0F0F0F"/>
              </a:buClr>
              <a:buSzPts val="1900"/>
              <a:buFont typeface="+mj-lt"/>
              <a:buAutoNum type="arabicPeriod"/>
            </a:pPr>
            <a:r>
              <a:rPr lang="ko" sz="1900" dirty="0">
                <a:solidFill>
                  <a:srgbClr val="0F0F0F"/>
                </a:solidFill>
                <a:latin typeface="Nanum Gothic"/>
                <a:ea typeface="Nanum Gothic"/>
                <a:cs typeface="Nanum Gothic"/>
                <a:sym typeface="Nanum Gothic"/>
              </a:rPr>
              <a:t>결론 &amp; 후속 연구 제언</a:t>
            </a:r>
            <a:endParaRPr sz="1900" dirty="0">
              <a:solidFill>
                <a:srgbClr val="0F0F0F"/>
              </a:solidFill>
              <a:latin typeface="Nanum Gothic"/>
              <a:ea typeface="Nanum Gothic"/>
              <a:cs typeface="Nanum Gothic"/>
              <a:sym typeface="Nanum Gothic"/>
            </a:endParaRPr>
          </a:p>
        </p:txBody>
      </p:sp>
      <p:sp>
        <p:nvSpPr>
          <p:cNvPr id="76" name="Google Shape;76;p14"/>
          <p:cNvSpPr txBox="1"/>
          <p:nvPr/>
        </p:nvSpPr>
        <p:spPr>
          <a:xfrm>
            <a:off x="9700" y="4793600"/>
            <a:ext cx="57786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a:solidFill>
                  <a:schemeClr val="dk2"/>
                </a:solidFill>
              </a:rPr>
              <a:t>발표 자료: </a:t>
            </a:r>
            <a:r>
              <a:rPr lang="ko" sz="1300" u="sng">
                <a:solidFill>
                  <a:schemeClr val="hlink"/>
                </a:solidFill>
                <a:hlinkClick r:id="rId4"/>
              </a:rPr>
              <a:t>https://github.com/SumiHan/DH_SF_corpus_analysis</a:t>
            </a:r>
            <a:endParaRPr sz="1300">
              <a:solidFill>
                <a:schemeClr val="dk2"/>
              </a:solidFill>
            </a:endParaRPr>
          </a:p>
          <a:p>
            <a:pPr marL="0" lvl="0" indent="0" algn="l" rtl="0">
              <a:spcBef>
                <a:spcPts val="0"/>
              </a:spcBef>
              <a:spcAft>
                <a:spcPts val="0"/>
              </a:spcAft>
              <a:buNone/>
            </a:pPr>
            <a:endParaRPr sz="13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90" name="Google Shape;290;p32"/>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291" name="Google Shape;291;p32"/>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기술 통계</a:t>
            </a:r>
            <a:endParaRPr sz="2100">
              <a:solidFill>
                <a:schemeClr val="dk1"/>
              </a:solidFill>
              <a:latin typeface="Nanum Gothic"/>
              <a:ea typeface="Nanum Gothic"/>
              <a:cs typeface="Nanum Gothic"/>
              <a:sym typeface="Nanum Gothic"/>
            </a:endParaRPr>
          </a:p>
        </p:txBody>
      </p:sp>
      <p:sp>
        <p:nvSpPr>
          <p:cNvPr id="292" name="Google Shape;292;p32"/>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20</a:t>
            </a:fld>
            <a:endParaRPr/>
          </a:p>
        </p:txBody>
      </p:sp>
      <p:sp>
        <p:nvSpPr>
          <p:cNvPr id="293" name="Google Shape;293;p32"/>
          <p:cNvSpPr txBox="1"/>
          <p:nvPr/>
        </p:nvSpPr>
        <p:spPr>
          <a:xfrm>
            <a:off x="-18975" y="795750"/>
            <a:ext cx="8984400" cy="3135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panose="020B0604020202020204" pitchFamily="34" charset="0"/>
              <a:buChar char="•"/>
            </a:pPr>
            <a:r>
              <a:rPr lang="ko" sz="1600" b="1" dirty="0">
                <a:solidFill>
                  <a:schemeClr val="dk2"/>
                </a:solidFill>
                <a:latin typeface="Nanum Gothic"/>
                <a:ea typeface="Nanum Gothic"/>
                <a:cs typeface="Nanum Gothic"/>
                <a:sym typeface="Nanum Gothic"/>
              </a:rPr>
              <a:t>통계 분석(이집단 독립표본, two-sample t-test)</a:t>
            </a:r>
            <a:endParaRPr sz="1600" b="1"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dirty="0">
                <a:solidFill>
                  <a:schemeClr val="dk2"/>
                </a:solidFill>
                <a:latin typeface="Nanum Gothic"/>
                <a:ea typeface="Nanum Gothic"/>
                <a:cs typeface="Nanum Gothic"/>
                <a:sym typeface="Nanum Gothic"/>
              </a:rPr>
              <a:t> - </a:t>
            </a:r>
            <a:r>
              <a:rPr lang="ko" b="1" dirty="0">
                <a:solidFill>
                  <a:schemeClr val="dk2"/>
                </a:solidFill>
                <a:latin typeface="Nanum Gothic"/>
                <a:ea typeface="Nanum Gothic"/>
                <a:cs typeface="Nanum Gothic"/>
                <a:sym typeface="Nanum Gothic"/>
              </a:rPr>
              <a:t>평균 문장 길이(남성/여성 작가의 평균 문장 길이에는 통계적으로 유의미한 차이가 있음)</a:t>
            </a:r>
            <a:endParaRPr b="1"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dirty="0">
                <a:solidFill>
                  <a:schemeClr val="dk2"/>
                </a:solidFill>
                <a:latin typeface="Nanum Gothic"/>
                <a:ea typeface="Nanum Gothic"/>
                <a:cs typeface="Nanum Gothic"/>
                <a:sym typeface="Nanum Gothic"/>
              </a:rPr>
              <a:t> - Men authors were more likely to write longer sentences than female authors (t = 2.67, p = 0.008).                                                         </a:t>
            </a: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dirty="0">
                <a:solidFill>
                  <a:schemeClr val="dk2"/>
                </a:solidFill>
                <a:latin typeface="Nanum Gothic"/>
                <a:ea typeface="Nanum Gothic"/>
                <a:cs typeface="Nanum Gothic"/>
                <a:sym typeface="Nanum Gothic"/>
              </a:rPr>
              <a:t> - </a:t>
            </a:r>
            <a:r>
              <a:rPr lang="ko" b="1" dirty="0">
                <a:solidFill>
                  <a:schemeClr val="dk2"/>
                </a:solidFill>
                <a:latin typeface="Nanum Gothic"/>
                <a:ea typeface="Nanum Gothic"/>
                <a:cs typeface="Nanum Gothic"/>
                <a:sym typeface="Nanum Gothic"/>
              </a:rPr>
              <a:t>Flesch Reading Ease(남성/여성 작가의 텍스트의 읽기 난이도에는 통계적으로 유의미한 차이가 있음)</a:t>
            </a:r>
            <a:endParaRPr b="1"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dirty="0">
                <a:solidFill>
                  <a:schemeClr val="dk2"/>
                </a:solidFill>
                <a:latin typeface="Nanum Gothic"/>
                <a:ea typeface="Nanum Gothic"/>
                <a:cs typeface="Nanum Gothic"/>
                <a:sym typeface="Nanum Gothic"/>
              </a:rPr>
              <a:t>   The readability of female texts is higher than that of male texts (t = - 3.425, p = 0.001).  </a:t>
            </a: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294" name="Google Shape;294;p32"/>
          <p:cNvPicPr preferRelativeResize="0"/>
          <p:nvPr/>
        </p:nvPicPr>
        <p:blipFill>
          <a:blip r:embed="rId3">
            <a:alphaModFix/>
          </a:blip>
          <a:stretch>
            <a:fillRect/>
          </a:stretch>
        </p:blipFill>
        <p:spPr>
          <a:xfrm>
            <a:off x="1947275" y="3097975"/>
            <a:ext cx="2428250" cy="2054100"/>
          </a:xfrm>
          <a:prstGeom prst="rect">
            <a:avLst/>
          </a:prstGeom>
          <a:noFill/>
          <a:ln>
            <a:noFill/>
          </a:ln>
        </p:spPr>
      </p:pic>
      <p:pic>
        <p:nvPicPr>
          <p:cNvPr id="295" name="Google Shape;295;p32"/>
          <p:cNvPicPr preferRelativeResize="0"/>
          <p:nvPr/>
        </p:nvPicPr>
        <p:blipFill>
          <a:blip r:embed="rId4">
            <a:alphaModFix/>
          </a:blip>
          <a:stretch>
            <a:fillRect/>
          </a:stretch>
        </p:blipFill>
        <p:spPr>
          <a:xfrm>
            <a:off x="4590175" y="3097975"/>
            <a:ext cx="2512220" cy="20541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2" name="Google Shape;302;p33"/>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3" name="Google Shape;303;p33"/>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토픽 모델링</a:t>
            </a:r>
            <a:endParaRPr sz="2100">
              <a:solidFill>
                <a:schemeClr val="dk1"/>
              </a:solidFill>
              <a:latin typeface="Nanum Gothic"/>
              <a:ea typeface="Nanum Gothic"/>
              <a:cs typeface="Nanum Gothic"/>
              <a:sym typeface="Nanum Gothic"/>
            </a:endParaRPr>
          </a:p>
        </p:txBody>
      </p:sp>
      <p:sp>
        <p:nvSpPr>
          <p:cNvPr id="304" name="Google Shape;304;p33"/>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21</a:t>
            </a:fld>
            <a:endParaRPr/>
          </a:p>
        </p:txBody>
      </p:sp>
      <p:sp>
        <p:nvSpPr>
          <p:cNvPr id="305" name="Google Shape;305;p33"/>
          <p:cNvSpPr txBox="1"/>
          <p:nvPr/>
        </p:nvSpPr>
        <p:spPr>
          <a:xfrm>
            <a:off x="209625" y="617950"/>
            <a:ext cx="8984400" cy="1370100"/>
          </a:xfrm>
          <a:prstGeom prst="rect">
            <a:avLst/>
          </a:prstGeom>
          <a:noFill/>
          <a:ln>
            <a:noFill/>
          </a:ln>
        </p:spPr>
        <p:txBody>
          <a:bodyPr spcFirstLastPara="1" wrap="square" lIns="91425" tIns="91425" rIns="91425" bIns="91425" anchor="t" anchorCtr="0">
            <a:noAutofit/>
          </a:bodyPr>
          <a:lstStyle/>
          <a:p>
            <a:pPr marL="412750" lvl="0" indent="-285750" algn="l" rtl="0">
              <a:lnSpc>
                <a:spcPct val="150000"/>
              </a:lnSpc>
              <a:spcBef>
                <a:spcPts val="1200"/>
              </a:spcBef>
              <a:spcAft>
                <a:spcPts val="0"/>
              </a:spcAft>
              <a:buClr>
                <a:schemeClr val="dk1"/>
              </a:buClr>
              <a:buSzPts val="1600"/>
              <a:buFont typeface="Arial" panose="020B0604020202020204" pitchFamily="34" charset="0"/>
              <a:buChar char="•"/>
            </a:pPr>
            <a:r>
              <a:rPr lang="ko" sz="1600" dirty="0">
                <a:solidFill>
                  <a:schemeClr val="dk1"/>
                </a:solidFill>
                <a:highlight>
                  <a:srgbClr val="FFFFFF"/>
                </a:highlight>
                <a:latin typeface="Nanum Gothic"/>
                <a:ea typeface="Nanum Gothic"/>
                <a:cs typeface="Nanum Gothic"/>
                <a:sym typeface="Nanum Gothic"/>
              </a:rPr>
              <a:t>토픽 모델링: 대규모 텍스트 데이터에서 숨겨진 주제 구조를 발견하는 프로세스의 한 종류(Blei, 2012; Blei, </a:t>
            </a:r>
            <a:r>
              <a:rPr lang="ko" sz="1600" dirty="0">
                <a:solidFill>
                  <a:schemeClr val="dk1"/>
                </a:solidFill>
                <a:highlight>
                  <a:srgbClr val="FCFCFC"/>
                </a:highlight>
                <a:uFill>
                  <a:noFill/>
                </a:uFill>
                <a:latin typeface="Nanum Gothic"/>
                <a:ea typeface="Nanum Gothic"/>
                <a:cs typeface="Nanum Gothic"/>
                <a:sym typeface="Nanum Gothic"/>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Ng,  &amp; Jordan</a:t>
            </a:r>
            <a:r>
              <a:rPr lang="ko" sz="1600" dirty="0">
                <a:solidFill>
                  <a:schemeClr val="dk1"/>
                </a:solidFill>
                <a:highlight>
                  <a:srgbClr val="FFFFFF"/>
                </a:highlight>
                <a:latin typeface="Nanum Gothic"/>
                <a:ea typeface="Nanum Gothic"/>
                <a:cs typeface="Nanum Gothic"/>
                <a:sym typeface="Nanum Gothic"/>
              </a:rPr>
              <a:t>, 2003) </a:t>
            </a:r>
            <a:endParaRPr sz="1600" dirty="0">
              <a:solidFill>
                <a:schemeClr val="dk1"/>
              </a:solidFill>
              <a:highlight>
                <a:srgbClr val="FFFFFF"/>
              </a:highlight>
              <a:latin typeface="Nanum Gothic"/>
              <a:ea typeface="Nanum Gothic"/>
              <a:cs typeface="Nanum Gothic"/>
              <a:sym typeface="Nanum Gothic"/>
            </a:endParaRPr>
          </a:p>
          <a:p>
            <a:pPr marL="412750" lvl="0" indent="-285750" algn="l" rtl="0">
              <a:lnSpc>
                <a:spcPct val="150000"/>
              </a:lnSpc>
              <a:spcBef>
                <a:spcPts val="0"/>
              </a:spcBef>
              <a:spcAft>
                <a:spcPts val="0"/>
              </a:spcAft>
              <a:buClr>
                <a:schemeClr val="dk1"/>
              </a:buClr>
              <a:buSzPts val="1600"/>
              <a:buFont typeface="Arial" panose="020B0604020202020204" pitchFamily="34" charset="0"/>
              <a:buChar char="•"/>
            </a:pPr>
            <a:r>
              <a:rPr lang="ko" sz="1600" u="sng" dirty="0">
                <a:solidFill>
                  <a:schemeClr val="hlink"/>
                </a:solidFill>
                <a:highlight>
                  <a:srgbClr val="FFFFFF"/>
                </a:highlight>
                <a:latin typeface="Nanum Gothic"/>
                <a:ea typeface="Nanum Gothic"/>
                <a:cs typeface="Nanum Gothic"/>
                <a:sym typeface="Nanum Gothic"/>
                <a:hlinkClick r:id="rId4"/>
              </a:rPr>
              <a:t>잠재 디리클레 할당(LDA)</a:t>
            </a:r>
            <a:r>
              <a:rPr lang="ko" sz="1600" dirty="0">
                <a:solidFill>
                  <a:schemeClr val="dk1"/>
                </a:solidFill>
                <a:highlight>
                  <a:srgbClr val="FFFFFF"/>
                </a:highlight>
                <a:latin typeface="Nanum Gothic"/>
                <a:ea typeface="Nanum Gothic"/>
                <a:cs typeface="Nanum Gothic"/>
                <a:sym typeface="Nanum Gothic"/>
              </a:rPr>
              <a:t>: 토픽 모델링에서 흔히 쓰이는 비지도학습 알고리즘의 한 종류;  텍스트에서 단어의 출현이 곧 문서의 주제에 의해 결정된다고 가정하고, 자주 나타나는 단어의 그룹을 하나의 토픽으로 간주. 토픽은 텍스트 속 단어의 출현 비율에 의해 정해짐 </a:t>
            </a:r>
            <a:endParaRPr sz="1600" dirty="0">
              <a:solidFill>
                <a:schemeClr val="dk1"/>
              </a:solidFill>
              <a:highlight>
                <a:srgbClr val="FFFFFF"/>
              </a:highlight>
              <a:latin typeface="Nanum Gothic"/>
              <a:ea typeface="Nanum Gothic"/>
              <a:cs typeface="Nanum Gothic"/>
              <a:sym typeface="Nanum Gothic"/>
            </a:endParaRPr>
          </a:p>
          <a:p>
            <a:pPr marL="412750" lvl="0" indent="-285750" algn="l" rtl="0">
              <a:lnSpc>
                <a:spcPct val="150000"/>
              </a:lnSpc>
              <a:spcBef>
                <a:spcPts val="0"/>
              </a:spcBef>
              <a:spcAft>
                <a:spcPts val="0"/>
              </a:spcAft>
              <a:buClr>
                <a:schemeClr val="dk1"/>
              </a:buClr>
              <a:buSzPts val="1600"/>
              <a:buFont typeface="Arial" panose="020B0604020202020204" pitchFamily="34" charset="0"/>
              <a:buChar char="•"/>
            </a:pPr>
            <a:r>
              <a:rPr lang="ko" sz="1600" dirty="0">
                <a:solidFill>
                  <a:schemeClr val="dk1"/>
                </a:solidFill>
                <a:highlight>
                  <a:srgbClr val="FFFFFF"/>
                </a:highlight>
                <a:latin typeface="Nanum Gothic"/>
                <a:ea typeface="Nanum Gothic"/>
                <a:cs typeface="Nanum Gothic"/>
                <a:sym typeface="Nanum Gothic"/>
              </a:rPr>
              <a:t>주제의 분석을 통해 SF 문학의 다양한 측면을 이해하고, </a:t>
            </a:r>
            <a:r>
              <a:rPr lang="ko" sz="1600" u="sng" dirty="0">
                <a:solidFill>
                  <a:schemeClr val="dk1"/>
                </a:solidFill>
                <a:highlight>
                  <a:srgbClr val="FFFFFF"/>
                </a:highlight>
                <a:latin typeface="Nanum Gothic"/>
                <a:ea typeface="Nanum Gothic"/>
                <a:cs typeface="Nanum Gothic"/>
                <a:sym typeface="Nanum Gothic"/>
              </a:rPr>
              <a:t>인간과 AI가 어떻게 이 주제들을 창작에 활용할 수 있는지 탐색</a:t>
            </a:r>
            <a:r>
              <a:rPr lang="ko" sz="1600" dirty="0">
                <a:solidFill>
                  <a:schemeClr val="dk1"/>
                </a:solidFill>
                <a:highlight>
                  <a:srgbClr val="FFFFFF"/>
                </a:highlight>
                <a:latin typeface="Nanum Gothic"/>
                <a:ea typeface="Nanum Gothic"/>
                <a:cs typeface="Nanum Gothic"/>
                <a:sym typeface="Nanum Gothic"/>
              </a:rPr>
              <a:t>할 수 있음</a:t>
            </a:r>
            <a:endParaRPr sz="1600" dirty="0">
              <a:solidFill>
                <a:schemeClr val="dk1"/>
              </a:solidFill>
              <a:highlight>
                <a:srgbClr val="FFFFFF"/>
              </a:highlight>
              <a:latin typeface="Nanum Gothic"/>
              <a:ea typeface="Nanum Gothic"/>
              <a:cs typeface="Nanum Gothic"/>
              <a:sym typeface="Nanum Gothic"/>
            </a:endParaRPr>
          </a:p>
          <a:p>
            <a:pPr marL="412750" lvl="0" indent="-285750" algn="l" rtl="0">
              <a:lnSpc>
                <a:spcPct val="150000"/>
              </a:lnSpc>
              <a:spcBef>
                <a:spcPts val="0"/>
              </a:spcBef>
              <a:spcAft>
                <a:spcPts val="0"/>
              </a:spcAft>
              <a:buClr>
                <a:schemeClr val="dk1"/>
              </a:buClr>
              <a:buSzPts val="1600"/>
              <a:buFont typeface="Arial" panose="020B0604020202020204" pitchFamily="34" charset="0"/>
              <a:buChar char="•"/>
            </a:pPr>
            <a:r>
              <a:rPr lang="ko" sz="1500" u="sng" dirty="0">
                <a:solidFill>
                  <a:schemeClr val="dk1"/>
                </a:solidFill>
                <a:latin typeface="Nanum Gothic"/>
                <a:ea typeface="Nanum Gothic"/>
                <a:cs typeface="Nanum Gothic"/>
                <a:sym typeface="Nanum Gothic"/>
              </a:rPr>
              <a:t>남성과 여성 작가들이 사용하는 어휘/주제 선택에서 일반적인 성별 차이를 보여줄 수 있으며, 이는 그들의 작품에서의 테마, 스타일, 그리고 이야기 구성에 영향</a:t>
            </a:r>
            <a:r>
              <a:rPr lang="ko" sz="1500" dirty="0">
                <a:solidFill>
                  <a:schemeClr val="dk1"/>
                </a:solidFill>
                <a:latin typeface="Nanum Gothic"/>
                <a:ea typeface="Nanum Gothic"/>
                <a:cs typeface="Nanum Gothic"/>
                <a:sym typeface="Nanum Gothic"/>
              </a:rPr>
              <a:t>을 미칠 수 있음</a:t>
            </a:r>
            <a:endParaRPr sz="1050" dirty="0">
              <a:solidFill>
                <a:schemeClr val="dk1"/>
              </a:solidFill>
              <a:highlight>
                <a:srgbClr val="FFFFFF"/>
              </a:highlight>
            </a:endParaRPr>
          </a:p>
          <a:p>
            <a:pPr marL="0" lvl="0" indent="0" algn="l" rtl="0">
              <a:lnSpc>
                <a:spcPct val="100000"/>
              </a:lnSpc>
              <a:spcBef>
                <a:spcPts val="1500"/>
              </a:spcBef>
              <a:spcAft>
                <a:spcPts val="0"/>
              </a:spcAft>
              <a:buNone/>
            </a:pPr>
            <a:r>
              <a:rPr lang="ko" sz="1500" dirty="0">
                <a:solidFill>
                  <a:schemeClr val="dk1"/>
                </a:solidFill>
                <a:highlight>
                  <a:srgbClr val="FFFFFF"/>
                </a:highlight>
                <a:latin typeface="Nanum Gothic"/>
                <a:ea typeface="Nanum Gothic"/>
                <a:cs typeface="Nanum Gothic"/>
                <a:sym typeface="Nanum Gothic"/>
              </a:rPr>
              <a:t>주의사항: </a:t>
            </a:r>
            <a:r>
              <a:rPr lang="ko" sz="1500" dirty="0">
                <a:solidFill>
                  <a:schemeClr val="dk1"/>
                </a:solidFill>
                <a:latin typeface="Nanum Gothic"/>
                <a:ea typeface="Nanum Gothic"/>
                <a:cs typeface="Nanum Gothic"/>
                <a:sym typeface="Nanum Gothic"/>
              </a:rPr>
              <a:t>텍스트가 적어서 토픽 모델링 결과는 참고만 하는 것으로! </a:t>
            </a:r>
            <a:endParaRPr lang="en-US" altLang="ko" sz="1500" dirty="0" smtClean="0">
              <a:solidFill>
                <a:schemeClr val="dk1"/>
              </a:solidFill>
              <a:latin typeface="Nanum Gothic"/>
              <a:ea typeface="Nanum Gothic"/>
              <a:cs typeface="Nanum Gothic"/>
              <a:sym typeface="Nanum Gothic"/>
            </a:endParaRPr>
          </a:p>
          <a:p>
            <a:pPr marL="0" lvl="0" indent="0" algn="l" rtl="0">
              <a:lnSpc>
                <a:spcPct val="100000"/>
              </a:lnSpc>
              <a:spcBef>
                <a:spcPts val="1500"/>
              </a:spcBef>
              <a:spcAft>
                <a:spcPts val="0"/>
              </a:spcAft>
              <a:buNone/>
            </a:pPr>
            <a:r>
              <a:rPr lang="ko" sz="1500" dirty="0" smtClean="0">
                <a:solidFill>
                  <a:schemeClr val="dk1"/>
                </a:solidFill>
                <a:latin typeface="Nanum Gothic"/>
                <a:ea typeface="Nanum Gothic"/>
                <a:cs typeface="Nanum Gothic"/>
                <a:sym typeface="Nanum Gothic"/>
              </a:rPr>
              <a:t>               </a:t>
            </a:r>
            <a:r>
              <a:rPr lang="ko" sz="1500" u="sng" dirty="0">
                <a:solidFill>
                  <a:schemeClr val="hlink"/>
                </a:solidFill>
                <a:latin typeface="Nanum Gothic"/>
                <a:ea typeface="Nanum Gothic"/>
                <a:cs typeface="Nanum Gothic"/>
                <a:sym typeface="Nanum Gothic"/>
                <a:hlinkClick r:id="rId5"/>
              </a:rPr>
              <a:t>More on topic modeling process</a:t>
            </a:r>
            <a:r>
              <a:rPr lang="ko" sz="1500" dirty="0">
                <a:solidFill>
                  <a:schemeClr val="dk1"/>
                </a:solidFill>
                <a:latin typeface="Nanum Gothic"/>
                <a:ea typeface="Nanum Gothic"/>
                <a:cs typeface="Nanum Gothic"/>
                <a:sym typeface="Nanum Gothic"/>
              </a:rPr>
              <a:t>; </a:t>
            </a:r>
            <a:r>
              <a:rPr lang="ko" sz="1500" u="sng" dirty="0">
                <a:solidFill>
                  <a:schemeClr val="hlink"/>
                </a:solidFill>
                <a:latin typeface="Nanum Gothic"/>
                <a:ea typeface="Nanum Gothic"/>
                <a:cs typeface="Nanum Gothic"/>
                <a:sym typeface="Nanum Gothic"/>
                <a:hlinkClick r:id="rId6"/>
              </a:rPr>
              <a:t>김기연 &amp; 한수미(2022) 논문 참고</a:t>
            </a:r>
            <a:endParaRPr sz="1500" dirty="0">
              <a:solidFill>
                <a:schemeClr val="dk1"/>
              </a:solidFill>
              <a:latin typeface="Nanum Gothic"/>
              <a:ea typeface="Nanum Gothic"/>
              <a:cs typeface="Nanum Gothic"/>
              <a:sym typeface="Nanum Gothic"/>
            </a:endParaRPr>
          </a:p>
          <a:p>
            <a:pPr marL="0" lvl="0" indent="0" algn="l" rtl="0">
              <a:lnSpc>
                <a:spcPct val="115000"/>
              </a:lnSpc>
              <a:spcBef>
                <a:spcPts val="1100"/>
              </a:spcBef>
              <a:spcAft>
                <a:spcPts val="0"/>
              </a:spcAft>
              <a:buNone/>
            </a:pPr>
            <a:endParaRPr sz="1500" dirty="0">
              <a:solidFill>
                <a:schemeClr val="dk1"/>
              </a:solidFill>
              <a:highlight>
                <a:srgbClr val="FFFFFF"/>
              </a:highlight>
              <a:latin typeface="Nanum Gothic"/>
              <a:ea typeface="Nanum Gothic"/>
              <a:cs typeface="Nanum Gothic"/>
              <a:sym typeface="Nanum Gothic"/>
            </a:endParaRPr>
          </a:p>
          <a:p>
            <a:pPr marL="457200" lvl="0" indent="0" algn="l" rtl="0">
              <a:spcBef>
                <a:spcPts val="50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4"/>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12" name="Google Shape;312;p34"/>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13" name="Google Shape;313;p34"/>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토픽 모델링</a:t>
            </a:r>
            <a:endParaRPr sz="2100">
              <a:solidFill>
                <a:schemeClr val="dk1"/>
              </a:solidFill>
              <a:latin typeface="Nanum Gothic"/>
              <a:ea typeface="Nanum Gothic"/>
              <a:cs typeface="Nanum Gothic"/>
              <a:sym typeface="Nanum Gothic"/>
            </a:endParaRPr>
          </a:p>
        </p:txBody>
      </p:sp>
      <p:sp>
        <p:nvSpPr>
          <p:cNvPr id="314" name="Google Shape;314;p34"/>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22</a:t>
            </a:fld>
            <a:endParaRPr/>
          </a:p>
        </p:txBody>
      </p:sp>
      <p:sp>
        <p:nvSpPr>
          <p:cNvPr id="315" name="Google Shape;315;p34"/>
          <p:cNvSpPr txBox="1"/>
          <p:nvPr/>
        </p:nvSpPr>
        <p:spPr>
          <a:xfrm>
            <a:off x="6341875" y="973050"/>
            <a:ext cx="2746200" cy="1680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주제 7 그룹: 좀 더 나눠져야할 듯</a:t>
            </a:r>
            <a:endParaRPr sz="1500" dirty="0">
              <a:solidFill>
                <a:schemeClr val="dk1"/>
              </a:solidFill>
              <a:latin typeface="Nanum Gothic"/>
              <a:ea typeface="Nanum Gothic"/>
              <a:cs typeface="Nanum Gothic"/>
              <a:sym typeface="Nanum Gothic"/>
            </a:endParaRPr>
          </a:p>
          <a:p>
            <a:pPr marL="742950" lvl="0" indent="-285750" algn="l" rtl="0">
              <a:lnSpc>
                <a:spcPct val="115000"/>
              </a:lnSpc>
              <a:spcBef>
                <a:spcPts val="0"/>
              </a:spcBef>
              <a:spcAft>
                <a:spcPts val="0"/>
              </a:spcAft>
              <a:buFont typeface="Arial" panose="020B0604020202020204" pitchFamily="34" charset="0"/>
              <a:buChar char="•"/>
            </a:pPr>
            <a:endParaRPr sz="1500" dirty="0">
              <a:solidFill>
                <a:schemeClr val="dk1"/>
              </a:solidFill>
              <a:latin typeface="Nanum Gothic"/>
              <a:ea typeface="Nanum Gothic"/>
              <a:cs typeface="Nanum Gothic"/>
              <a:sym typeface="Nanum Gothic"/>
            </a:endParaRPr>
          </a:p>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주요 30개 단어: man, </a:t>
            </a:r>
            <a:r>
              <a:rPr lang="ko" sz="1500" dirty="0">
                <a:solidFill>
                  <a:srgbClr val="FF0000"/>
                </a:solidFill>
                <a:latin typeface="Nanum Gothic"/>
                <a:ea typeface="Nanum Gothic"/>
                <a:cs typeface="Nanum Gothic"/>
                <a:sym typeface="Nanum Gothic"/>
              </a:rPr>
              <a:t>john</a:t>
            </a:r>
            <a:r>
              <a:rPr lang="ko" sz="1500" dirty="0">
                <a:solidFill>
                  <a:schemeClr val="dk1"/>
                </a:solidFill>
                <a:latin typeface="Nanum Gothic"/>
                <a:ea typeface="Nanum Gothic"/>
                <a:cs typeface="Nanum Gothic"/>
                <a:sym typeface="Nanum Gothic"/>
              </a:rPr>
              <a:t>, eye, </a:t>
            </a:r>
            <a:r>
              <a:rPr lang="ko" sz="1500" dirty="0">
                <a:solidFill>
                  <a:srgbClr val="FF0000"/>
                </a:solidFill>
                <a:latin typeface="Nanum Gothic"/>
                <a:ea typeface="Nanum Gothic"/>
                <a:cs typeface="Nanum Gothic"/>
                <a:sym typeface="Nanum Gothic"/>
              </a:rPr>
              <a:t>tom</a:t>
            </a:r>
            <a:r>
              <a:rPr lang="ko" sz="1500" dirty="0">
                <a:solidFill>
                  <a:schemeClr val="dk1"/>
                </a:solidFill>
                <a:latin typeface="Nanum Gothic"/>
                <a:ea typeface="Nanum Gothic"/>
                <a:cs typeface="Nanum Gothic"/>
                <a:sym typeface="Nanum Gothic"/>
              </a:rPr>
              <a:t>, time, thing, head, men, people, water, hand, stel, face, arm, malorie, fire, door, dog, </a:t>
            </a:r>
            <a:r>
              <a:rPr lang="ko" sz="1500" dirty="0">
                <a:solidFill>
                  <a:srgbClr val="FF0000"/>
                </a:solidFill>
                <a:latin typeface="Nanum Gothic"/>
                <a:ea typeface="Nanum Gothic"/>
                <a:cs typeface="Nanum Gothic"/>
                <a:sym typeface="Nanum Gothic"/>
              </a:rPr>
              <a:t>gunslinger, stone</a:t>
            </a:r>
            <a:r>
              <a:rPr lang="ko" sz="1500" dirty="0">
                <a:solidFill>
                  <a:schemeClr val="dk1"/>
                </a:solidFill>
                <a:latin typeface="Nanum Gothic"/>
                <a:ea typeface="Nanum Gothic"/>
                <a:cs typeface="Nanum Gothic"/>
                <a:sym typeface="Nanum Gothic"/>
              </a:rPr>
              <a:t>, benny,</a:t>
            </a:r>
            <a:r>
              <a:rPr lang="ko" sz="1500" dirty="0">
                <a:solidFill>
                  <a:srgbClr val="FF0000"/>
                </a:solidFill>
                <a:latin typeface="Nanum Gothic"/>
                <a:ea typeface="Nanum Gothic"/>
                <a:cs typeface="Nanum Gothic"/>
                <a:sym typeface="Nanum Gothic"/>
              </a:rPr>
              <a:t> peter</a:t>
            </a:r>
            <a:r>
              <a:rPr lang="ko" sz="1500" dirty="0">
                <a:solidFill>
                  <a:schemeClr val="dk1"/>
                </a:solidFill>
                <a:latin typeface="Nanum Gothic"/>
                <a:ea typeface="Nanum Gothic"/>
                <a:cs typeface="Nanum Gothic"/>
                <a:sym typeface="Nanum Gothic"/>
              </a:rPr>
              <a:t>, boy, river, wall, </a:t>
            </a:r>
            <a:r>
              <a:rPr lang="ko" sz="1500" dirty="0">
                <a:solidFill>
                  <a:srgbClr val="FF0000"/>
                </a:solidFill>
                <a:latin typeface="Nanum Gothic"/>
                <a:ea typeface="Nanum Gothic"/>
                <a:cs typeface="Nanum Gothic"/>
                <a:sym typeface="Nanum Gothic"/>
              </a:rPr>
              <a:t>space, city,</a:t>
            </a:r>
            <a:r>
              <a:rPr lang="ko" sz="1500" dirty="0">
                <a:solidFill>
                  <a:schemeClr val="dk1"/>
                </a:solidFill>
                <a:latin typeface="Nanum Gothic"/>
                <a:ea typeface="Nanum Gothic"/>
                <a:cs typeface="Nanum Gothic"/>
                <a:sym typeface="Nanum Gothic"/>
              </a:rPr>
              <a:t> day, kid, shirt</a:t>
            </a:r>
            <a:endParaRPr sz="1500" dirty="0">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316" name="Google Shape;316;p34"/>
          <p:cNvPicPr preferRelativeResize="0"/>
          <p:nvPr/>
        </p:nvPicPr>
        <p:blipFill>
          <a:blip r:embed="rId3">
            <a:alphaModFix/>
          </a:blip>
          <a:stretch>
            <a:fillRect/>
          </a:stretch>
        </p:blipFill>
        <p:spPr>
          <a:xfrm>
            <a:off x="219250" y="973038"/>
            <a:ext cx="5983222" cy="3403912"/>
          </a:xfrm>
          <a:prstGeom prst="rect">
            <a:avLst/>
          </a:prstGeom>
          <a:noFill/>
          <a:ln w="9525" cap="flat" cmpd="sng">
            <a:solidFill>
              <a:srgbClr val="000000"/>
            </a:solidFill>
            <a:prstDash val="solid"/>
            <a:round/>
            <a:headEnd type="none" w="sm" len="sm"/>
            <a:tailEnd type="none" w="sm" len="sm"/>
          </a:ln>
        </p:spPr>
      </p:pic>
      <p:sp>
        <p:nvSpPr>
          <p:cNvPr id="317" name="Google Shape;317;p34"/>
          <p:cNvSpPr txBox="1"/>
          <p:nvPr/>
        </p:nvSpPr>
        <p:spPr>
          <a:xfrm>
            <a:off x="558300" y="4580150"/>
            <a:ext cx="44316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&lt;그림 6&gt; 남성 텍스트 - t-SNE 시각화</a:t>
            </a:r>
            <a:endParaRPr sz="160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5"/>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24" name="Google Shape;324;p35"/>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25" name="Google Shape;325;p35"/>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토픽 모델링</a:t>
            </a:r>
            <a:endParaRPr sz="2100">
              <a:solidFill>
                <a:schemeClr val="dk1"/>
              </a:solidFill>
              <a:latin typeface="Nanum Gothic"/>
              <a:ea typeface="Nanum Gothic"/>
              <a:cs typeface="Nanum Gothic"/>
              <a:sym typeface="Nanum Gothic"/>
            </a:endParaRPr>
          </a:p>
        </p:txBody>
      </p:sp>
      <p:sp>
        <p:nvSpPr>
          <p:cNvPr id="326" name="Google Shape;326;p35"/>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23</a:t>
            </a:fld>
            <a:endParaRPr/>
          </a:p>
        </p:txBody>
      </p:sp>
      <p:pic>
        <p:nvPicPr>
          <p:cNvPr id="327" name="Google Shape;327;p35"/>
          <p:cNvPicPr preferRelativeResize="0"/>
          <p:nvPr/>
        </p:nvPicPr>
        <p:blipFill>
          <a:blip r:embed="rId3">
            <a:alphaModFix/>
          </a:blip>
          <a:stretch>
            <a:fillRect/>
          </a:stretch>
        </p:blipFill>
        <p:spPr>
          <a:xfrm>
            <a:off x="88275" y="1061575"/>
            <a:ext cx="6416300" cy="3578325"/>
          </a:xfrm>
          <a:prstGeom prst="rect">
            <a:avLst/>
          </a:prstGeom>
          <a:noFill/>
          <a:ln w="9525" cap="flat" cmpd="sng">
            <a:solidFill>
              <a:srgbClr val="000000"/>
            </a:solidFill>
            <a:prstDash val="solid"/>
            <a:round/>
            <a:headEnd type="none" w="sm" len="sm"/>
            <a:tailEnd type="none" w="sm" len="sm"/>
          </a:ln>
        </p:spPr>
      </p:pic>
      <p:sp>
        <p:nvSpPr>
          <p:cNvPr id="328" name="Google Shape;328;p35"/>
          <p:cNvSpPr txBox="1"/>
          <p:nvPr/>
        </p:nvSpPr>
        <p:spPr>
          <a:xfrm>
            <a:off x="1015500" y="4732550"/>
            <a:ext cx="44316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dk2"/>
                </a:solidFill>
                <a:latin typeface="Nanum Gothic"/>
                <a:ea typeface="Nanum Gothic"/>
                <a:cs typeface="Nanum Gothic"/>
                <a:sym typeface="Nanum Gothic"/>
              </a:rPr>
              <a:t>&lt;그림 7&gt; 여성 텍스트 - t-SNE 시각화</a:t>
            </a:r>
            <a:endParaRPr sz="1600">
              <a:solidFill>
                <a:schemeClr val="dk2"/>
              </a:solidFill>
              <a:latin typeface="Nanum Gothic"/>
              <a:ea typeface="Nanum Gothic"/>
              <a:cs typeface="Nanum Gothic"/>
              <a:sym typeface="Nanum Gothic"/>
            </a:endParaRPr>
          </a:p>
        </p:txBody>
      </p:sp>
      <p:sp>
        <p:nvSpPr>
          <p:cNvPr id="329" name="Google Shape;329;p35"/>
          <p:cNvSpPr txBox="1"/>
          <p:nvPr/>
        </p:nvSpPr>
        <p:spPr>
          <a:xfrm>
            <a:off x="6418075" y="973050"/>
            <a:ext cx="2746200" cy="1680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주제 7 그룹: 적절한 분포</a:t>
            </a:r>
            <a:endParaRPr sz="1500" dirty="0">
              <a:solidFill>
                <a:schemeClr val="dk1"/>
              </a:solidFill>
              <a:latin typeface="Nanum Gothic"/>
              <a:ea typeface="Nanum Gothic"/>
              <a:cs typeface="Nanum Gothic"/>
              <a:sym typeface="Nanum Gothic"/>
            </a:endParaRPr>
          </a:p>
          <a:p>
            <a:pPr marL="742950" lvl="0" indent="-285750" algn="l" rtl="0">
              <a:lnSpc>
                <a:spcPct val="115000"/>
              </a:lnSpc>
              <a:spcBef>
                <a:spcPts val="0"/>
              </a:spcBef>
              <a:spcAft>
                <a:spcPts val="0"/>
              </a:spcAft>
              <a:buFont typeface="Arial" panose="020B0604020202020204" pitchFamily="34" charset="0"/>
              <a:buChar char="•"/>
            </a:pPr>
            <a:endParaRPr sz="1500" dirty="0">
              <a:solidFill>
                <a:schemeClr val="dk1"/>
              </a:solidFill>
              <a:latin typeface="Nanum Gothic"/>
              <a:ea typeface="Nanum Gothic"/>
              <a:cs typeface="Nanum Gothic"/>
              <a:sym typeface="Nanum Gothic"/>
            </a:endParaRPr>
          </a:p>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주요 30개 단어: people, </a:t>
            </a:r>
            <a:r>
              <a:rPr lang="ko" sz="1500" dirty="0">
                <a:solidFill>
                  <a:srgbClr val="FF0000"/>
                </a:solidFill>
                <a:latin typeface="Nanum Gothic"/>
                <a:ea typeface="Nanum Gothic"/>
                <a:cs typeface="Nanum Gothic"/>
                <a:sym typeface="Nanum Gothic"/>
              </a:rPr>
              <a:t>woman,</a:t>
            </a:r>
            <a:r>
              <a:rPr lang="ko" sz="1500" dirty="0">
                <a:solidFill>
                  <a:schemeClr val="dk1"/>
                </a:solidFill>
                <a:latin typeface="Nanum Gothic"/>
                <a:ea typeface="Nanum Gothic"/>
                <a:cs typeface="Nanum Gothic"/>
                <a:sym typeface="Nanum Gothic"/>
              </a:rPr>
              <a:t> mom, jon, thing, time, </a:t>
            </a:r>
            <a:r>
              <a:rPr lang="ko" sz="1500" dirty="0">
                <a:solidFill>
                  <a:srgbClr val="FF0000"/>
                </a:solidFill>
                <a:latin typeface="Nanum Gothic"/>
                <a:ea typeface="Nanum Gothic"/>
                <a:cs typeface="Nanum Gothic"/>
                <a:sym typeface="Nanum Gothic"/>
              </a:rPr>
              <a:t>house,</a:t>
            </a:r>
            <a:r>
              <a:rPr lang="ko" sz="1500" dirty="0">
                <a:solidFill>
                  <a:schemeClr val="dk1"/>
                </a:solidFill>
                <a:latin typeface="Nanum Gothic"/>
                <a:ea typeface="Nanum Gothic"/>
                <a:cs typeface="Nanum Gothic"/>
                <a:sym typeface="Nanum Gothic"/>
              </a:rPr>
              <a:t> man,</a:t>
            </a:r>
            <a:r>
              <a:rPr lang="ko" sz="1500" dirty="0">
                <a:solidFill>
                  <a:srgbClr val="FF0000"/>
                </a:solidFill>
                <a:latin typeface="Nanum Gothic"/>
                <a:ea typeface="Nanum Gothic"/>
                <a:cs typeface="Nanum Gothic"/>
                <a:sym typeface="Nanum Gothic"/>
              </a:rPr>
              <a:t> child,</a:t>
            </a:r>
            <a:r>
              <a:rPr lang="ko" sz="1500" dirty="0">
                <a:solidFill>
                  <a:schemeClr val="dk1"/>
                </a:solidFill>
                <a:latin typeface="Nanum Gothic"/>
                <a:ea typeface="Nanum Gothic"/>
                <a:cs typeface="Nanum Gothic"/>
                <a:sym typeface="Nanum Gothic"/>
              </a:rPr>
              <a:t> hand, men, </a:t>
            </a:r>
            <a:r>
              <a:rPr lang="ko" sz="1500" dirty="0">
                <a:solidFill>
                  <a:srgbClr val="FF0000"/>
                </a:solidFill>
                <a:latin typeface="Nanum Gothic"/>
                <a:ea typeface="Nanum Gothic"/>
                <a:cs typeface="Nanum Gothic"/>
                <a:sym typeface="Nanum Gothic"/>
              </a:rPr>
              <a:t>michelle, </a:t>
            </a:r>
            <a:r>
              <a:rPr lang="ko" sz="1500" dirty="0">
                <a:solidFill>
                  <a:schemeClr val="dk1"/>
                </a:solidFill>
                <a:latin typeface="Nanum Gothic"/>
                <a:ea typeface="Nanum Gothic"/>
                <a:cs typeface="Nanum Gothic"/>
                <a:sym typeface="Nanum Gothic"/>
              </a:rPr>
              <a:t>face, eye, </a:t>
            </a:r>
            <a:r>
              <a:rPr lang="ko" sz="1500" dirty="0">
                <a:solidFill>
                  <a:srgbClr val="FF0000"/>
                </a:solidFill>
                <a:latin typeface="Nanum Gothic"/>
                <a:ea typeface="Nanum Gothic"/>
                <a:cs typeface="Nanum Gothic"/>
                <a:sym typeface="Nanum Gothic"/>
              </a:rPr>
              <a:t>hannah,</a:t>
            </a:r>
            <a:r>
              <a:rPr lang="ko" sz="1500" dirty="0">
                <a:solidFill>
                  <a:schemeClr val="dk1"/>
                </a:solidFill>
                <a:latin typeface="Nanum Gothic"/>
                <a:ea typeface="Nanum Gothic"/>
                <a:cs typeface="Nanum Gothic"/>
                <a:sym typeface="Nanum Gothic"/>
              </a:rPr>
              <a:t> alex, water, </a:t>
            </a:r>
            <a:r>
              <a:rPr lang="ko" sz="1500" dirty="0">
                <a:solidFill>
                  <a:srgbClr val="FF0000"/>
                </a:solidFill>
                <a:latin typeface="Nanum Gothic"/>
                <a:ea typeface="Nanum Gothic"/>
                <a:cs typeface="Nanum Gothic"/>
                <a:sym typeface="Nanum Gothic"/>
              </a:rPr>
              <a:t>julie</a:t>
            </a:r>
            <a:r>
              <a:rPr lang="ko" sz="1500" dirty="0">
                <a:solidFill>
                  <a:schemeClr val="dk1"/>
                </a:solidFill>
                <a:latin typeface="Nanum Gothic"/>
                <a:ea typeface="Nanum Gothic"/>
                <a:cs typeface="Nanum Gothic"/>
                <a:sym typeface="Nanum Gothic"/>
              </a:rPr>
              <a:t>, jimmy, day, aster,</a:t>
            </a:r>
            <a:r>
              <a:rPr lang="ko" sz="1500" dirty="0">
                <a:solidFill>
                  <a:srgbClr val="FF0000"/>
                </a:solidFill>
                <a:latin typeface="Nanum Gothic"/>
                <a:ea typeface="Nanum Gothic"/>
                <a:cs typeface="Nanum Gothic"/>
                <a:sym typeface="Nanum Gothic"/>
              </a:rPr>
              <a:t> </a:t>
            </a:r>
            <a:r>
              <a:rPr lang="ko" sz="1500" dirty="0">
                <a:solidFill>
                  <a:schemeClr val="dk1"/>
                </a:solidFill>
                <a:latin typeface="Nanum Gothic"/>
                <a:ea typeface="Nanum Gothic"/>
                <a:cs typeface="Nanum Gothic"/>
                <a:sym typeface="Nanum Gothic"/>
              </a:rPr>
              <a:t>year, </a:t>
            </a:r>
            <a:r>
              <a:rPr lang="ko" sz="1500" dirty="0">
                <a:solidFill>
                  <a:srgbClr val="FF0000"/>
                </a:solidFill>
                <a:latin typeface="Nanum Gothic"/>
                <a:ea typeface="Nanum Gothic"/>
                <a:cs typeface="Nanum Gothic"/>
                <a:sym typeface="Nanum Gothic"/>
              </a:rPr>
              <a:t>marghe</a:t>
            </a:r>
            <a:r>
              <a:rPr lang="ko" sz="1500" dirty="0">
                <a:solidFill>
                  <a:schemeClr val="dk1"/>
                </a:solidFill>
                <a:latin typeface="Nanum Gothic"/>
                <a:ea typeface="Nanum Gothic"/>
                <a:cs typeface="Nanum Gothic"/>
                <a:sym typeface="Nanum Gothic"/>
              </a:rPr>
              <a:t>, zeb, </a:t>
            </a:r>
            <a:r>
              <a:rPr lang="ko" sz="1500" dirty="0">
                <a:solidFill>
                  <a:srgbClr val="FF0000"/>
                </a:solidFill>
                <a:latin typeface="Nanum Gothic"/>
                <a:ea typeface="Nanum Gothic"/>
                <a:cs typeface="Nanum Gothic"/>
                <a:sym typeface="Nanum Gothic"/>
              </a:rPr>
              <a:t>angel, jeane</a:t>
            </a:r>
            <a:r>
              <a:rPr lang="ko" sz="1500" dirty="0">
                <a:solidFill>
                  <a:schemeClr val="dk1"/>
                </a:solidFill>
                <a:latin typeface="Nanum Gothic"/>
                <a:ea typeface="Nanum Gothic"/>
                <a:cs typeface="Nanum Gothic"/>
                <a:sym typeface="Nanum Gothic"/>
              </a:rPr>
              <a:t>, body, head, </a:t>
            </a:r>
            <a:r>
              <a:rPr lang="ko" sz="1500" dirty="0">
                <a:solidFill>
                  <a:srgbClr val="FF0000"/>
                </a:solidFill>
                <a:latin typeface="Nanum Gothic"/>
                <a:ea typeface="Nanum Gothic"/>
                <a:cs typeface="Nanum Gothic"/>
                <a:sym typeface="Nanum Gothic"/>
              </a:rPr>
              <a:t>snake, voice</a:t>
            </a:r>
            <a:endParaRPr sz="1500" dirty="0">
              <a:solidFill>
                <a:srgbClr val="FF0000"/>
              </a:solidFill>
              <a:latin typeface="Nanum Gothic"/>
              <a:ea typeface="Nanum Gothic"/>
              <a:cs typeface="Nanum Gothic"/>
              <a:sym typeface="Nanum Gothic"/>
            </a:endParaRPr>
          </a:p>
          <a:p>
            <a:pPr marL="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6" name="Google Shape;336;p36"/>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7" name="Google Shape;337;p36"/>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토픽 모델링</a:t>
            </a:r>
            <a:endParaRPr sz="2100">
              <a:solidFill>
                <a:schemeClr val="dk1"/>
              </a:solidFill>
              <a:latin typeface="Nanum Gothic"/>
              <a:ea typeface="Nanum Gothic"/>
              <a:cs typeface="Nanum Gothic"/>
              <a:sym typeface="Nanum Gothic"/>
            </a:endParaRPr>
          </a:p>
        </p:txBody>
      </p:sp>
      <p:sp>
        <p:nvSpPr>
          <p:cNvPr id="338" name="Google Shape;338;p36"/>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24</a:t>
            </a:fld>
            <a:endParaRPr/>
          </a:p>
        </p:txBody>
      </p:sp>
      <p:sp>
        <p:nvSpPr>
          <p:cNvPr id="339" name="Google Shape;339;p36"/>
          <p:cNvSpPr txBox="1"/>
          <p:nvPr/>
        </p:nvSpPr>
        <p:spPr>
          <a:xfrm>
            <a:off x="245500" y="1122450"/>
            <a:ext cx="8551200" cy="3333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공통 단어: 일반적인 SF 소설에서 흔히 볼 수 있는 요소들로, 인간, 물리적 환경 등을 나타내는 단어</a:t>
            </a:r>
            <a:endParaRPr sz="1500" dirty="0">
              <a:solidFill>
                <a:schemeClr val="dk1"/>
              </a:solidFill>
              <a:latin typeface="Nanum Gothic"/>
              <a:ea typeface="Nanum Gothic"/>
              <a:cs typeface="Nanum Gothic"/>
              <a:sym typeface="Nanum Gothic"/>
            </a:endParaRPr>
          </a:p>
          <a:p>
            <a:pPr marL="457200" lvl="0" algn="l" rtl="0">
              <a:lnSpc>
                <a:spcPct val="115000"/>
              </a:lnSpc>
              <a:spcBef>
                <a:spcPts val="0"/>
              </a:spcBef>
              <a:spcAft>
                <a:spcPts val="0"/>
              </a:spcAft>
            </a:pPr>
            <a:r>
              <a:rPr lang="ko" sz="1500" dirty="0">
                <a:solidFill>
                  <a:schemeClr val="dk1"/>
                </a:solidFill>
                <a:latin typeface="Nanum Gothic"/>
                <a:ea typeface="Nanum Gothic"/>
                <a:cs typeface="Nanum Gothic"/>
                <a:sym typeface="Nanum Gothic"/>
              </a:rPr>
              <a:t>("time", "thing", "man", "people", "hand", "face", "eye", "water", "day" 등)</a:t>
            </a:r>
            <a:endParaRPr sz="1500" dirty="0">
              <a:solidFill>
                <a:schemeClr val="dk1"/>
              </a:solidFill>
              <a:latin typeface="Nanum Gothic"/>
              <a:ea typeface="Nanum Gothic"/>
              <a:cs typeface="Nanum Gothic"/>
              <a:sym typeface="Nanum Gothic"/>
            </a:endParaRPr>
          </a:p>
          <a:p>
            <a:pPr marL="742950" lvl="0" indent="-285750" algn="l" rtl="0">
              <a:lnSpc>
                <a:spcPct val="115000"/>
              </a:lnSpc>
              <a:spcBef>
                <a:spcPts val="0"/>
              </a:spcBef>
              <a:spcAft>
                <a:spcPts val="0"/>
              </a:spcAft>
              <a:buFont typeface="Arial" panose="020B0604020202020204" pitchFamily="34" charset="0"/>
              <a:buChar char="•"/>
            </a:pPr>
            <a:endParaRPr sz="1500" dirty="0">
              <a:solidFill>
                <a:schemeClr val="dk1"/>
              </a:solidFill>
              <a:latin typeface="Nanum Gothic"/>
              <a:ea typeface="Nanum Gothic"/>
              <a:cs typeface="Nanum Gothic"/>
              <a:sym typeface="Nanum Gothic"/>
            </a:endParaRPr>
          </a:p>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남성 텍스트 단어: </a:t>
            </a:r>
            <a:r>
              <a:rPr lang="ko" sz="1500" dirty="0">
                <a:solidFill>
                  <a:srgbClr val="FF0000"/>
                </a:solidFill>
                <a:latin typeface="Nanum Gothic"/>
                <a:ea typeface="Nanum Gothic"/>
                <a:cs typeface="Nanum Gothic"/>
                <a:sym typeface="Nanum Gothic"/>
              </a:rPr>
              <a:t>물리적 공간, 액션, 그리고 남성적 이미지와 관련된 단어</a:t>
            </a:r>
            <a:r>
              <a:rPr lang="ko" sz="1500" dirty="0">
                <a:solidFill>
                  <a:schemeClr val="dk1"/>
                </a:solidFill>
                <a:latin typeface="Nanum Gothic"/>
                <a:ea typeface="Nanum Gothic"/>
                <a:cs typeface="Nanum Gothic"/>
                <a:sym typeface="Nanum Gothic"/>
              </a:rPr>
              <a:t>로, 이는 남성 작가들이 더 기술적이고, 동적인 요소를 강조하는 경향 보여줌</a:t>
            </a:r>
            <a:endParaRPr sz="1500" dirty="0">
              <a:solidFill>
                <a:schemeClr val="dk1"/>
              </a:solidFill>
              <a:latin typeface="Nanum Gothic"/>
              <a:ea typeface="Nanum Gothic"/>
              <a:cs typeface="Nanum Gothic"/>
              <a:sym typeface="Nanum Gothic"/>
            </a:endParaRPr>
          </a:p>
          <a:p>
            <a:pPr marL="457200" lvl="0" algn="l" rtl="0">
              <a:lnSpc>
                <a:spcPct val="115000"/>
              </a:lnSpc>
              <a:spcBef>
                <a:spcPts val="0"/>
              </a:spcBef>
              <a:spcAft>
                <a:spcPts val="0"/>
              </a:spcAft>
            </a:pPr>
            <a:r>
              <a:rPr lang="ko" sz="1500" dirty="0">
                <a:solidFill>
                  <a:schemeClr val="dk1"/>
                </a:solidFill>
                <a:latin typeface="Nanum Gothic"/>
                <a:ea typeface="Nanum Gothic"/>
                <a:cs typeface="Nanum Gothic"/>
                <a:sym typeface="Nanum Gothic"/>
              </a:rPr>
              <a:t>("john", "tom", "head", "men", "stel", "arm", "fire", "door", "dog", "gunslinger", "stone", “peter", "boy", "river", "wall", "space", "city", "kid", "shirt" 등)</a:t>
            </a:r>
            <a:endParaRPr sz="1500" dirty="0">
              <a:solidFill>
                <a:schemeClr val="dk1"/>
              </a:solidFill>
              <a:latin typeface="Nanum Gothic"/>
              <a:ea typeface="Nanum Gothic"/>
              <a:cs typeface="Nanum Gothic"/>
              <a:sym typeface="Nanum Gothic"/>
            </a:endParaRPr>
          </a:p>
          <a:p>
            <a:pPr marL="742950" lvl="0" indent="-285750" algn="l" rtl="0">
              <a:lnSpc>
                <a:spcPct val="115000"/>
              </a:lnSpc>
              <a:spcBef>
                <a:spcPts val="0"/>
              </a:spcBef>
              <a:spcAft>
                <a:spcPts val="0"/>
              </a:spcAft>
              <a:buFont typeface="Arial" panose="020B0604020202020204" pitchFamily="34" charset="0"/>
              <a:buChar char="•"/>
            </a:pPr>
            <a:endParaRPr sz="1500" dirty="0">
              <a:solidFill>
                <a:schemeClr val="dk1"/>
              </a:solidFill>
              <a:latin typeface="Nanum Gothic"/>
              <a:ea typeface="Nanum Gothic"/>
              <a:cs typeface="Nanum Gothic"/>
              <a:sym typeface="Nanum Gothic"/>
            </a:endParaRPr>
          </a:p>
          <a:p>
            <a:pPr marL="457200" lvl="0" indent="-323850" algn="l" rtl="0">
              <a:lnSpc>
                <a:spcPct val="115000"/>
              </a:lnSpc>
              <a:spcBef>
                <a:spcPts val="0"/>
              </a:spcBef>
              <a:spcAft>
                <a:spcPts val="0"/>
              </a:spcAft>
              <a:buClr>
                <a:schemeClr val="dk1"/>
              </a:buClr>
              <a:buSzPts val="1500"/>
              <a:buFont typeface="Arial" panose="020B0604020202020204" pitchFamily="34" charset="0"/>
              <a:buChar char="•"/>
            </a:pPr>
            <a:r>
              <a:rPr lang="ko" sz="1500" dirty="0">
                <a:solidFill>
                  <a:schemeClr val="dk1"/>
                </a:solidFill>
                <a:latin typeface="Nanum Gothic"/>
                <a:ea typeface="Nanum Gothic"/>
                <a:cs typeface="Nanum Gothic"/>
                <a:sym typeface="Nanum Gothic"/>
              </a:rPr>
              <a:t>여성 텍스트 단어: </a:t>
            </a:r>
            <a:r>
              <a:rPr lang="ko" sz="1500" dirty="0">
                <a:solidFill>
                  <a:srgbClr val="FF0000"/>
                </a:solidFill>
                <a:latin typeface="Nanum Gothic"/>
                <a:ea typeface="Nanum Gothic"/>
                <a:cs typeface="Nanum Gothic"/>
                <a:sym typeface="Nanum Gothic"/>
              </a:rPr>
              <a:t>인간관계, 감성적 요소, 그리고 인물들의 내적 세계를 나타내는 경향</a:t>
            </a:r>
            <a:r>
              <a:rPr lang="ko" sz="1500" dirty="0">
                <a:solidFill>
                  <a:schemeClr val="dk1"/>
                </a:solidFill>
                <a:latin typeface="Nanum Gothic"/>
                <a:ea typeface="Nanum Gothic"/>
                <a:cs typeface="Nanum Gothic"/>
                <a:sym typeface="Nanum Gothic"/>
              </a:rPr>
              <a:t>, </a:t>
            </a:r>
            <a:r>
              <a:rPr lang="ko" sz="1500" dirty="0" smtClean="0">
                <a:solidFill>
                  <a:schemeClr val="dk1"/>
                </a:solidFill>
                <a:latin typeface="Nanum Gothic"/>
                <a:ea typeface="Nanum Gothic"/>
                <a:cs typeface="Nanum Gothic"/>
                <a:sym typeface="Nanum Gothic"/>
              </a:rPr>
              <a:t>감정의 </a:t>
            </a:r>
            <a:r>
              <a:rPr lang="ko" sz="1500" dirty="0">
                <a:solidFill>
                  <a:schemeClr val="dk1"/>
                </a:solidFill>
                <a:latin typeface="Nanum Gothic"/>
                <a:ea typeface="Nanum Gothic"/>
                <a:cs typeface="Nanum Gothic"/>
                <a:sym typeface="Nanum Gothic"/>
              </a:rPr>
              <a:t>표현, 그리고 세밀한 인물 묘사에 더 집중하는 경향을 나타낼 수 </a:t>
            </a:r>
            <a:r>
              <a:rPr lang="ko" sz="1500" dirty="0" smtClean="0">
                <a:solidFill>
                  <a:schemeClr val="dk1"/>
                </a:solidFill>
                <a:latin typeface="Nanum Gothic"/>
                <a:ea typeface="Nanum Gothic"/>
                <a:cs typeface="Nanum Gothic"/>
                <a:sym typeface="Nanum Gothic"/>
              </a:rPr>
              <a:t>있</a:t>
            </a:r>
            <a:r>
              <a:rPr lang="ko-KR" altLang="en-US" sz="1500" dirty="0" smtClean="0">
                <a:solidFill>
                  <a:schemeClr val="dk1"/>
                </a:solidFill>
                <a:latin typeface="Nanum Gothic"/>
                <a:ea typeface="Nanum Gothic"/>
                <a:cs typeface="Nanum Gothic"/>
                <a:sym typeface="Nanum Gothic"/>
              </a:rPr>
              <a:t>음</a:t>
            </a:r>
            <a:endParaRPr sz="1500"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r>
              <a:rPr lang="ko" sz="1500" dirty="0">
                <a:solidFill>
                  <a:schemeClr val="dk1"/>
                </a:solidFill>
                <a:latin typeface="Nanum Gothic"/>
                <a:ea typeface="Nanum Gothic"/>
                <a:cs typeface="Nanum Gothic"/>
                <a:sym typeface="Nanum Gothic"/>
              </a:rPr>
              <a:t>(“woman", "mom", "house", "child", "michelle", "hannah", "julie", "aster", "angel", "jeane", "body", "snake", "voice" 등)</a:t>
            </a:r>
            <a:endParaRPr sz="1500"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300"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Clr>
                <a:schemeClr val="dk1"/>
              </a:buClr>
              <a:buSzPts val="1100"/>
              <a:buFont typeface="Arial"/>
              <a:buNone/>
            </a:pPr>
            <a:endParaRPr sz="1500"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500"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5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5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lnSpc>
                <a:spcPct val="175000"/>
              </a:lnSpc>
              <a:spcBef>
                <a:spcPts val="1500"/>
              </a:spcBef>
              <a:spcAft>
                <a:spcPts val="0"/>
              </a:spcAft>
              <a:buClr>
                <a:schemeClr val="dk1"/>
              </a:buClr>
              <a:buSzPts val="1100"/>
              <a:buFont typeface="Arial"/>
              <a:buNone/>
            </a:pPr>
            <a:r>
              <a:rPr lang="ko" sz="1000" dirty="0">
                <a:solidFill>
                  <a:schemeClr val="dk1"/>
                </a:solidFill>
                <a:latin typeface="Nanum Gothic"/>
                <a:ea typeface="Nanum Gothic"/>
                <a:cs typeface="Nanum Gothic"/>
                <a:sym typeface="Nanum Gothic"/>
              </a:rPr>
              <a:t>이러한 분석은 남성과 여성 작가들이 사용하는 어휘 선택에서 일반적인 성별 차이를 보여줄 수 있으며, 이는 그들의 작품에서의 테마, 스타일, 그리고 이야기 구성에 영향을 미칠 수 있습니다.</a:t>
            </a:r>
            <a:endParaRPr sz="1000" dirty="0">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6" name="Google Shape;346;p37"/>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7" name="Google Shape;347;p37"/>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다차원 분석</a:t>
            </a:r>
            <a:endParaRPr sz="2100">
              <a:solidFill>
                <a:schemeClr val="dk1"/>
              </a:solidFill>
              <a:latin typeface="Nanum Gothic"/>
              <a:ea typeface="Nanum Gothic"/>
              <a:cs typeface="Nanum Gothic"/>
              <a:sym typeface="Nanum Gothic"/>
            </a:endParaRPr>
          </a:p>
        </p:txBody>
      </p:sp>
      <p:sp>
        <p:nvSpPr>
          <p:cNvPr id="348" name="Google Shape;348;p37"/>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25</a:t>
            </a:fld>
            <a:endParaRPr/>
          </a:p>
        </p:txBody>
      </p:sp>
      <p:sp>
        <p:nvSpPr>
          <p:cNvPr id="349" name="Google Shape;349;p37"/>
          <p:cNvSpPr txBox="1"/>
          <p:nvPr/>
        </p:nvSpPr>
        <p:spPr>
          <a:xfrm>
            <a:off x="-18975" y="795750"/>
            <a:ext cx="9385200" cy="31353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b="1" dirty="0">
                <a:solidFill>
                  <a:schemeClr val="dk2"/>
                </a:solidFill>
                <a:latin typeface="Nanum Gothic"/>
                <a:ea typeface="Nanum Gothic"/>
                <a:cs typeface="Nanum Gothic"/>
                <a:sym typeface="Nanum Gothic"/>
              </a:rPr>
              <a:t>다차원 분석(Multi-Dimensional Analysis, MDA)</a:t>
            </a:r>
            <a:endParaRPr sz="1700" b="1" dirty="0">
              <a:solidFill>
                <a:schemeClr val="dk2"/>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600" dirty="0">
                <a:solidFill>
                  <a:schemeClr val="dk2"/>
                </a:solidFill>
                <a:latin typeface="Nanum Gothic"/>
                <a:ea typeface="Nanum Gothic"/>
                <a:cs typeface="Nanum Gothic"/>
                <a:sym typeface="Nanum Gothic"/>
              </a:rPr>
              <a:t> </a:t>
            </a:r>
            <a:r>
              <a:rPr lang="ko" sz="1500" dirty="0">
                <a:solidFill>
                  <a:schemeClr val="dk1"/>
                </a:solidFill>
                <a:latin typeface="Nanum Gothic"/>
                <a:ea typeface="Nanum Gothic"/>
                <a:cs typeface="Nanum Gothic"/>
                <a:sym typeface="Nanum Gothic"/>
              </a:rPr>
              <a:t>- 언어학에서 텍스트나 언어 사용의 다양한 특징을 파악하고 분석하는 통계적 방법</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 요인 분석(Factor Analysis)을 바탕으로 텍스트나 언어 사용 패턴 식별하고, 특정 언어  </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스타일이나 사용역(register)를 분석(Biber, 1988; Biber &amp; Egbert, 2016; Hardy &amp; Friginal, 2016; </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Huang &amp; Ren, 2020; Qian, 2022)</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 </a:t>
            </a:r>
            <a:r>
              <a:rPr lang="ko" sz="1500" b="1" u="sng" dirty="0">
                <a:solidFill>
                  <a:schemeClr val="dk1"/>
                </a:solidFill>
                <a:latin typeface="Nanum Gothic"/>
                <a:ea typeface="Nanum Gothic"/>
                <a:cs typeface="Nanum Gothic"/>
                <a:sym typeface="Nanum Gothic"/>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Multidmensinal Aanalysis Tagger</a:t>
            </a:r>
            <a:r>
              <a:rPr lang="ko" sz="1500" dirty="0">
                <a:solidFill>
                  <a:schemeClr val="dk1"/>
                </a:solidFill>
                <a:latin typeface="Nanum Gothic"/>
                <a:ea typeface="Nanum Gothic"/>
                <a:cs typeface="Nanum Gothic"/>
                <a:sym typeface="Nanum Gothic"/>
              </a:rPr>
              <a:t>(MAT, Nini, 2019)</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 SF 소설 코퍼스를 자동으로 POS 태깅, 67개의 어휘문법적 언어 자질을 수치화함</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r>
              <a:rPr lang="ko" sz="1500" dirty="0">
                <a:solidFill>
                  <a:schemeClr val="dk1"/>
                </a:solidFill>
                <a:latin typeface="Nanum Gothic"/>
                <a:ea typeface="Nanum Gothic"/>
                <a:cs typeface="Nanum Gothic"/>
                <a:sym typeface="Nanum Gothic"/>
              </a:rPr>
              <a:t>    - Biber(1988, 1989)에 따른 </a:t>
            </a:r>
            <a:r>
              <a:rPr lang="ko" sz="1500" b="1" u="sng" dirty="0">
                <a:solidFill>
                  <a:schemeClr val="dk1"/>
                </a:solidFill>
                <a:latin typeface="Nanum Gothic"/>
                <a:ea typeface="Nanum Gothic"/>
                <a:cs typeface="Nanum Gothic"/>
                <a:sym typeface="Nanum Gothic"/>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6개 차원(Dimension)과 8개 텍스트 타입</a:t>
            </a:r>
            <a:r>
              <a:rPr lang="ko" sz="1500" dirty="0">
                <a:solidFill>
                  <a:schemeClr val="dk1"/>
                </a:solidFill>
                <a:latin typeface="Nanum Gothic"/>
                <a:ea typeface="Nanum Gothic"/>
                <a:cs typeface="Nanum Gothic"/>
                <a:sym typeface="Nanum Gothic"/>
              </a:rPr>
              <a:t>으로 분류 시각화 가능</a:t>
            </a:r>
            <a:endParaRPr sz="1500" dirty="0">
              <a:solidFill>
                <a:schemeClr val="dk1"/>
              </a:solidFill>
              <a:latin typeface="Nanum Gothic"/>
              <a:ea typeface="Nanum Gothic"/>
              <a:cs typeface="Nanum Gothic"/>
              <a:sym typeface="Nanum Gothic"/>
            </a:endParaRPr>
          </a:p>
          <a:p>
            <a:pPr marL="457200" lvl="0" indent="0" algn="l" rtl="0">
              <a:lnSpc>
                <a:spcPct val="200000"/>
              </a:lnSpc>
              <a:spcBef>
                <a:spcPts val="0"/>
              </a:spcBef>
              <a:spcAft>
                <a:spcPts val="0"/>
              </a:spcAft>
              <a:buNone/>
            </a:pPr>
            <a:endParaRPr sz="1500" b="1"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500" dirty="0">
                <a:solidFill>
                  <a:schemeClr val="dk1"/>
                </a:solidFill>
                <a:latin typeface="Nanum Gothic"/>
                <a:ea typeface="Nanum Gothic"/>
                <a:cs typeface="Nanum Gothic"/>
                <a:sym typeface="Nanum Gothic"/>
              </a:rPr>
              <a:t>                                                     </a:t>
            </a:r>
            <a:endParaRPr sz="15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5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6" name="Google Shape;356;p38"/>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7" name="Google Shape;357;p38"/>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다차원 분석</a:t>
            </a:r>
            <a:endParaRPr sz="2100">
              <a:solidFill>
                <a:schemeClr val="dk1"/>
              </a:solidFill>
              <a:latin typeface="Nanum Gothic"/>
              <a:ea typeface="Nanum Gothic"/>
              <a:cs typeface="Nanum Gothic"/>
              <a:sym typeface="Nanum Gothic"/>
            </a:endParaRPr>
          </a:p>
        </p:txBody>
      </p:sp>
      <p:sp>
        <p:nvSpPr>
          <p:cNvPr id="358" name="Google Shape;358;p38"/>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26</a:t>
            </a:fld>
            <a:endParaRPr/>
          </a:p>
        </p:txBody>
      </p:sp>
      <p:sp>
        <p:nvSpPr>
          <p:cNvPr id="359" name="Google Shape;359;p38"/>
          <p:cNvSpPr txBox="1"/>
          <p:nvPr/>
        </p:nvSpPr>
        <p:spPr>
          <a:xfrm>
            <a:off x="5057300" y="931775"/>
            <a:ext cx="4152300" cy="13701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텍스트 파일로된 코퍼스 자료 입력</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POS 태깅 파일 생성</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7개의 어휘문법적 언어 자질 표준 점수(Z-score) 파일 생성</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텍스트별 유사 text type 자동 분류</a:t>
            </a:r>
            <a:endParaRPr sz="17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7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pic>
        <p:nvPicPr>
          <p:cNvPr id="360" name="Google Shape;360;p38"/>
          <p:cNvPicPr preferRelativeResize="0"/>
          <p:nvPr/>
        </p:nvPicPr>
        <p:blipFill>
          <a:blip r:embed="rId3">
            <a:alphaModFix/>
          </a:blip>
          <a:stretch>
            <a:fillRect/>
          </a:stretch>
        </p:blipFill>
        <p:spPr>
          <a:xfrm>
            <a:off x="334675" y="995350"/>
            <a:ext cx="3638650" cy="2189800"/>
          </a:xfrm>
          <a:prstGeom prst="rect">
            <a:avLst/>
          </a:prstGeom>
          <a:noFill/>
          <a:ln w="9525" cap="flat" cmpd="sng">
            <a:solidFill>
              <a:schemeClr val="dk2"/>
            </a:solidFill>
            <a:prstDash val="solid"/>
            <a:round/>
            <a:headEnd type="none" w="sm" len="sm"/>
            <a:tailEnd type="none" w="sm" len="sm"/>
          </a:ln>
        </p:spPr>
      </p:pic>
      <p:pic>
        <p:nvPicPr>
          <p:cNvPr id="361" name="Google Shape;361;p38"/>
          <p:cNvPicPr preferRelativeResize="0"/>
          <p:nvPr/>
        </p:nvPicPr>
        <p:blipFill>
          <a:blip r:embed="rId4">
            <a:alphaModFix/>
          </a:blip>
          <a:stretch>
            <a:fillRect/>
          </a:stretch>
        </p:blipFill>
        <p:spPr>
          <a:xfrm>
            <a:off x="3830575" y="2115200"/>
            <a:ext cx="1165625" cy="2294800"/>
          </a:xfrm>
          <a:prstGeom prst="rect">
            <a:avLst/>
          </a:prstGeom>
          <a:noFill/>
          <a:ln w="9525" cap="flat" cmpd="sng">
            <a:solidFill>
              <a:schemeClr val="dk2"/>
            </a:solidFill>
            <a:prstDash val="solid"/>
            <a:round/>
            <a:headEnd type="none" w="sm" len="sm"/>
            <a:tailEnd type="none" w="sm" len="sm"/>
          </a:ln>
        </p:spPr>
      </p:pic>
      <p:pic>
        <p:nvPicPr>
          <p:cNvPr id="362" name="Google Shape;362;p38"/>
          <p:cNvPicPr preferRelativeResize="0"/>
          <p:nvPr/>
        </p:nvPicPr>
        <p:blipFill>
          <a:blip r:embed="rId5">
            <a:alphaModFix/>
          </a:blip>
          <a:stretch>
            <a:fillRect/>
          </a:stretch>
        </p:blipFill>
        <p:spPr>
          <a:xfrm>
            <a:off x="4920000" y="3017175"/>
            <a:ext cx="3986700" cy="2051275"/>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69" name="Google Shape;369;p39"/>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70" name="Google Shape;370;p39"/>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다차원 분석</a:t>
            </a:r>
            <a:endParaRPr sz="2100">
              <a:solidFill>
                <a:schemeClr val="dk1"/>
              </a:solidFill>
              <a:latin typeface="Nanum Gothic"/>
              <a:ea typeface="Nanum Gothic"/>
              <a:cs typeface="Nanum Gothic"/>
              <a:sym typeface="Nanum Gothic"/>
            </a:endParaRPr>
          </a:p>
        </p:txBody>
      </p:sp>
      <p:sp>
        <p:nvSpPr>
          <p:cNvPr id="371" name="Google Shape;371;p39"/>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27</a:t>
            </a:fld>
            <a:endParaRPr/>
          </a:p>
        </p:txBody>
      </p:sp>
      <p:pic>
        <p:nvPicPr>
          <p:cNvPr id="372" name="Google Shape;372;p39"/>
          <p:cNvPicPr preferRelativeResize="0"/>
          <p:nvPr/>
        </p:nvPicPr>
        <p:blipFill>
          <a:blip r:embed="rId3">
            <a:alphaModFix/>
          </a:blip>
          <a:stretch>
            <a:fillRect/>
          </a:stretch>
        </p:blipFill>
        <p:spPr>
          <a:xfrm>
            <a:off x="143525" y="1032075"/>
            <a:ext cx="8885651" cy="2359750"/>
          </a:xfrm>
          <a:prstGeom prst="rect">
            <a:avLst/>
          </a:prstGeom>
          <a:noFill/>
          <a:ln w="9525" cap="flat" cmpd="sng">
            <a:solidFill>
              <a:schemeClr val="dk2"/>
            </a:solidFill>
            <a:prstDash val="solid"/>
            <a:round/>
            <a:headEnd type="none" w="sm" len="sm"/>
            <a:tailEnd type="none" w="sm" len="sm"/>
          </a:ln>
        </p:spPr>
      </p:pic>
      <p:sp>
        <p:nvSpPr>
          <p:cNvPr id="373" name="Google Shape;373;p39"/>
          <p:cNvSpPr txBox="1"/>
          <p:nvPr/>
        </p:nvSpPr>
        <p:spPr>
          <a:xfrm>
            <a:off x="51075" y="3688525"/>
            <a:ext cx="8885700" cy="13701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전체 212편의 텍스트 중 </a:t>
            </a:r>
            <a:endParaRPr sz="17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1"/>
                </a:solidFill>
                <a:latin typeface="Nanum Gothic"/>
                <a:ea typeface="Nanum Gothic"/>
                <a:cs typeface="Nanum Gothic"/>
                <a:sym typeface="Nanum Gothic"/>
              </a:rPr>
              <a:t>- 약 56%(118편): Imaginative narrative</a:t>
            </a:r>
            <a:endParaRPr sz="16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600" dirty="0">
                <a:solidFill>
                  <a:schemeClr val="dk1"/>
                </a:solidFill>
                <a:latin typeface="Nanum Gothic"/>
                <a:ea typeface="Nanum Gothic"/>
                <a:cs typeface="Nanum Gothic"/>
                <a:sym typeface="Nanum Gothic"/>
              </a:rPr>
              <a:t>- 약 35%(74편): General narrative exposition</a:t>
            </a:r>
            <a:endParaRPr sz="16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700"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
        <p:nvSpPr>
          <p:cNvPr id="374" name="Google Shape;374;p39"/>
          <p:cNvSpPr txBox="1"/>
          <p:nvPr/>
        </p:nvSpPr>
        <p:spPr>
          <a:xfrm>
            <a:off x="3717100" y="1112175"/>
            <a:ext cx="4639200" cy="213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75" name="Google Shape;375;p39"/>
          <p:cNvSpPr txBox="1"/>
          <p:nvPr/>
        </p:nvSpPr>
        <p:spPr>
          <a:xfrm>
            <a:off x="6901425" y="649525"/>
            <a:ext cx="860700" cy="392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latin typeface="Nanum Gothic"/>
                <a:ea typeface="Nanum Gothic"/>
                <a:cs typeface="Nanum Gothic"/>
                <a:sym typeface="Nanum Gothic"/>
              </a:rPr>
              <a:t>Z-score</a:t>
            </a:r>
            <a:endParaRPr sz="1600" b="1">
              <a:solidFill>
                <a:schemeClr val="dk2"/>
              </a:solidFill>
              <a:latin typeface="Nanum Gothic"/>
              <a:ea typeface="Nanum Gothic"/>
              <a:cs typeface="Nanum Gothic"/>
              <a:sym typeface="Nanum Gothic"/>
            </a:endParaRPr>
          </a:p>
        </p:txBody>
      </p:sp>
      <p:sp>
        <p:nvSpPr>
          <p:cNvPr id="376" name="Google Shape;376;p39"/>
          <p:cNvSpPr txBox="1"/>
          <p:nvPr/>
        </p:nvSpPr>
        <p:spPr>
          <a:xfrm>
            <a:off x="5116300" y="4098025"/>
            <a:ext cx="39156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ko" sz="1500">
                <a:solidFill>
                  <a:schemeClr val="dk1"/>
                </a:solidFill>
                <a:latin typeface="Nanum Gothic"/>
                <a:ea typeface="Nanum Gothic"/>
                <a:cs typeface="Nanum Gothic"/>
                <a:sym typeface="Nanum Gothic"/>
              </a:rPr>
              <a:t>해석 참고: </a:t>
            </a:r>
            <a:endParaRPr sz="1500">
              <a:solidFill>
                <a:schemeClr val="dk1"/>
              </a:solidFill>
              <a:latin typeface="Nanum Gothic"/>
              <a:ea typeface="Nanum Gothic"/>
              <a:cs typeface="Nanum Gothic"/>
              <a:sym typeface="Nanum Gothic"/>
            </a:endParaRPr>
          </a:p>
          <a:p>
            <a:pPr marL="0" lvl="0" indent="0" algn="l" rtl="0">
              <a:lnSpc>
                <a:spcPct val="100000"/>
              </a:lnSpc>
              <a:spcBef>
                <a:spcPts val="0"/>
              </a:spcBef>
              <a:spcAft>
                <a:spcPts val="0"/>
              </a:spcAft>
              <a:buNone/>
            </a:pPr>
            <a:r>
              <a:rPr lang="ko" sz="1500" u="sng">
                <a:solidFill>
                  <a:schemeClr val="dk1"/>
                </a:solidFill>
                <a:latin typeface="Nanum Gothic"/>
                <a:ea typeface="Nanum Gothic"/>
                <a:cs typeface="Nanum Gothic"/>
                <a:sym typeface="Nanum Gothic"/>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6개 차원(Dimension)과 8개 텍스트 타입</a:t>
            </a:r>
            <a:endParaRPr sz="1500">
              <a:solidFill>
                <a:schemeClr val="dk1"/>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0"/>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28</a:t>
            </a:fld>
            <a:endParaRPr/>
          </a:p>
        </p:txBody>
      </p:sp>
      <p:pic>
        <p:nvPicPr>
          <p:cNvPr id="383" name="Google Shape;383;p40"/>
          <p:cNvPicPr preferRelativeResize="0"/>
          <p:nvPr/>
        </p:nvPicPr>
        <p:blipFill>
          <a:blip r:embed="rId3">
            <a:alphaModFix/>
          </a:blip>
          <a:stretch>
            <a:fillRect/>
          </a:stretch>
        </p:blipFill>
        <p:spPr>
          <a:xfrm>
            <a:off x="52200" y="258050"/>
            <a:ext cx="9143998" cy="4355824"/>
          </a:xfrm>
          <a:prstGeom prst="rect">
            <a:avLst/>
          </a:prstGeom>
          <a:noFill/>
          <a:ln>
            <a:noFill/>
          </a:ln>
        </p:spPr>
      </p:pic>
      <p:sp>
        <p:nvSpPr>
          <p:cNvPr id="384" name="Google Shape;384;p40"/>
          <p:cNvSpPr txBox="1"/>
          <p:nvPr/>
        </p:nvSpPr>
        <p:spPr>
          <a:xfrm>
            <a:off x="2883600" y="1174775"/>
            <a:ext cx="411600" cy="29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85" name="Google Shape;385;p40"/>
          <p:cNvSpPr txBox="1"/>
          <p:nvPr/>
        </p:nvSpPr>
        <p:spPr>
          <a:xfrm>
            <a:off x="4821750" y="111075"/>
            <a:ext cx="768000" cy="29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86" name="Google Shape;386;p40"/>
          <p:cNvSpPr txBox="1"/>
          <p:nvPr/>
        </p:nvSpPr>
        <p:spPr>
          <a:xfrm>
            <a:off x="3899675" y="4730525"/>
            <a:ext cx="3275100" cy="2544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Dimensions</a:t>
            </a:r>
            <a:endParaRPr sz="1800">
              <a:solidFill>
                <a:schemeClr val="dk2"/>
              </a:solidFill>
            </a:endParaRPr>
          </a:p>
        </p:txBody>
      </p:sp>
      <p:sp>
        <p:nvSpPr>
          <p:cNvPr id="387" name="Google Shape;387;p40"/>
          <p:cNvSpPr txBox="1"/>
          <p:nvPr/>
        </p:nvSpPr>
        <p:spPr>
          <a:xfrm>
            <a:off x="5660850" y="66775"/>
            <a:ext cx="3483000" cy="292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2"/>
                </a:solidFill>
              </a:rPr>
              <a:t>text type 유사도: Euclidean distance 사용</a:t>
            </a:r>
            <a:endParaRPr>
              <a:solidFill>
                <a:schemeClr val="dk2"/>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1"/>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94" name="Google Shape;394;p41"/>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95" name="Google Shape;395;p41"/>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결과 &amp; 토의: 다차원 분석</a:t>
            </a:r>
            <a:endParaRPr sz="2100">
              <a:solidFill>
                <a:schemeClr val="dk1"/>
              </a:solidFill>
              <a:latin typeface="Nanum Gothic"/>
              <a:ea typeface="Nanum Gothic"/>
              <a:cs typeface="Nanum Gothic"/>
              <a:sym typeface="Nanum Gothic"/>
            </a:endParaRPr>
          </a:p>
        </p:txBody>
      </p:sp>
      <p:sp>
        <p:nvSpPr>
          <p:cNvPr id="396" name="Google Shape;396;p41"/>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29</a:t>
            </a:fld>
            <a:endParaRPr/>
          </a:p>
        </p:txBody>
      </p:sp>
      <p:sp>
        <p:nvSpPr>
          <p:cNvPr id="397" name="Google Shape;397;p41"/>
          <p:cNvSpPr txBox="1"/>
          <p:nvPr/>
        </p:nvSpPr>
        <p:spPr>
          <a:xfrm>
            <a:off x="209625" y="1024350"/>
            <a:ext cx="8984400" cy="31353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남성과 여성 작가의 언어 사용에 있어서 통계적 유의미한 차이가 나타남</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Dimension 1(Involved vs. Informational Discourse) (t= -3.64, p=0.00)</a:t>
            </a:r>
            <a:endParaRPr sz="1700" dirty="0">
              <a:solidFill>
                <a:schemeClr val="dk1"/>
              </a:solidFill>
              <a:latin typeface="Nanum Gothic"/>
              <a:ea typeface="Nanum Gothic"/>
              <a:cs typeface="Nanum Gothic"/>
              <a:sym typeface="Nanum Gothic"/>
            </a:endParaRPr>
          </a:p>
          <a:p>
            <a:pPr marL="457200" lvl="0" algn="l" rtl="0">
              <a:lnSpc>
                <a:spcPct val="150000"/>
              </a:lnSpc>
              <a:spcBef>
                <a:spcPts val="0"/>
              </a:spcBef>
              <a:spcAft>
                <a:spcPts val="0"/>
              </a:spcAft>
            </a:pPr>
            <a:r>
              <a:rPr lang="ko" sz="1700" dirty="0">
                <a:solidFill>
                  <a:schemeClr val="dk1"/>
                </a:solidFill>
                <a:latin typeface="Nanum Gothic"/>
                <a:ea typeface="Nanum Gothic"/>
                <a:cs typeface="Nanum Gothic"/>
                <a:sym typeface="Nanum Gothic"/>
              </a:rPr>
              <a:t>Dimension 4(Overt Expression of Persuasion) (t = -2.13, p = 0.03)</a:t>
            </a:r>
            <a:endParaRPr sz="17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700" dirty="0">
                <a:solidFill>
                  <a:schemeClr val="dk1"/>
                </a:solidFill>
                <a:latin typeface="Nanum Gothic"/>
                <a:ea typeface="Nanum Gothic"/>
                <a:cs typeface="Nanum Gothic"/>
                <a:sym typeface="Nanum Gothic"/>
              </a:rPr>
              <a:t>Dimension 5(Abstract vs. Non-abstract Information) (t = 2.77, p = 0.01)</a:t>
            </a:r>
            <a:endParaRPr sz="17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sz="1700" dirty="0">
                <a:solidFill>
                  <a:schemeClr val="dk1"/>
                </a:solidFill>
                <a:latin typeface="Nanum Gothic"/>
                <a:ea typeface="Nanum Gothic"/>
                <a:cs typeface="Nanum Gothic"/>
                <a:sym typeface="Nanum Gothic"/>
              </a:rPr>
              <a:t>Dimension 6(On-Line Informational Elaboration) (t = 6.21, p = 0.00)</a:t>
            </a:r>
            <a:endParaRPr sz="17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7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dirty="0">
              <a:solidFill>
                <a:schemeClr val="dk2"/>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b="1"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r>
              <a:rPr lang="ko" dirty="0">
                <a:solidFill>
                  <a:schemeClr val="dk2"/>
                </a:solidFill>
                <a:latin typeface="Nanum Gothic"/>
                <a:ea typeface="Nanum Gothic"/>
                <a:cs typeface="Nanum Gothic"/>
                <a:sym typeface="Nanum Gothic"/>
              </a:rPr>
              <a:t>                                                     </a:t>
            </a:r>
            <a:endParaRPr dirty="0">
              <a:solidFill>
                <a:schemeClr val="dk2"/>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
        <p:nvSpPr>
          <p:cNvPr id="398" name="Google Shape;398;p41"/>
          <p:cNvSpPr txBox="1"/>
          <p:nvPr/>
        </p:nvSpPr>
        <p:spPr>
          <a:xfrm>
            <a:off x="735275" y="3832925"/>
            <a:ext cx="49044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83" name="Google Shape;83;p15"/>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84" name="Google Shape;84;p15"/>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85" name="Google Shape;85;p15"/>
          <p:cNvSpPr txBox="1"/>
          <p:nvPr/>
        </p:nvSpPr>
        <p:spPr>
          <a:xfrm>
            <a:off x="6994144" y="4480519"/>
            <a:ext cx="2001300" cy="423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1200" i="0" u="none" strike="noStrike" cap="none">
                <a:solidFill>
                  <a:schemeClr val="lt1"/>
                </a:solidFill>
                <a:latin typeface="Nanum Gothic"/>
                <a:ea typeface="Nanum Gothic"/>
                <a:cs typeface="Nanum Gothic"/>
                <a:sym typeface="Nanum Gothic"/>
              </a:rPr>
              <a:t>Hallym University</a:t>
            </a:r>
            <a:endParaRPr sz="1200">
              <a:latin typeface="Nanum Gothic"/>
              <a:ea typeface="Nanum Gothic"/>
              <a:cs typeface="Nanum Gothic"/>
              <a:sym typeface="Nanum Gothic"/>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86" name="Google Shape;86;p15"/>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87" name="Google Shape;87;p15"/>
          <p:cNvSpPr txBox="1"/>
          <p:nvPr/>
        </p:nvSpPr>
        <p:spPr>
          <a:xfrm>
            <a:off x="9700" y="4793600"/>
            <a:ext cx="57786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a:solidFill>
                  <a:schemeClr val="dk2"/>
                </a:solidFill>
              </a:rPr>
              <a:t>발표 자료: </a:t>
            </a:r>
            <a:r>
              <a:rPr lang="ko" sz="1300" u="sng">
                <a:solidFill>
                  <a:schemeClr val="hlink"/>
                </a:solidFill>
                <a:hlinkClick r:id="rId4"/>
              </a:rPr>
              <a:t>https://github.com/SumiHan/DH_SF_corpus_analysis</a:t>
            </a:r>
            <a:endParaRPr sz="1300">
              <a:solidFill>
                <a:schemeClr val="dk2"/>
              </a:solidFill>
            </a:endParaRPr>
          </a:p>
          <a:p>
            <a:pPr marL="0" lvl="0" indent="0" algn="l" rtl="0">
              <a:spcBef>
                <a:spcPts val="0"/>
              </a:spcBef>
              <a:spcAft>
                <a:spcPts val="0"/>
              </a:spcAft>
              <a:buNone/>
            </a:pPr>
            <a:endParaRPr sz="1300">
              <a:solidFill>
                <a:schemeClr val="dk2"/>
              </a:solidFill>
            </a:endParaRPr>
          </a:p>
        </p:txBody>
      </p:sp>
      <p:sp>
        <p:nvSpPr>
          <p:cNvPr id="88" name="Google Shape;88;p15"/>
          <p:cNvSpPr txBox="1"/>
          <p:nvPr/>
        </p:nvSpPr>
        <p:spPr>
          <a:xfrm>
            <a:off x="2040901" y="1828175"/>
            <a:ext cx="4290300" cy="10005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연구 배경 &amp; 목표</a:t>
            </a:r>
            <a:endParaRPr sz="2500" b="1">
              <a:solidFill>
                <a:srgbClr val="323F4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2300" b="1">
              <a:solidFill>
                <a:srgbClr val="323F4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405" name="Google Shape;405;p42"/>
          <p:cNvSpPr txBox="1"/>
          <p:nvPr/>
        </p:nvSpPr>
        <p:spPr>
          <a:xfrm>
            <a:off x="239412" y="1759929"/>
            <a:ext cx="7314000" cy="453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결론 &amp; 후속 연구 제언</a:t>
            </a:r>
            <a:endParaRPr sz="2300" b="1">
              <a:solidFill>
                <a:srgbClr val="323F4F"/>
              </a:solidFill>
              <a:latin typeface="Nanum Gothic"/>
              <a:ea typeface="Nanum Gothic"/>
              <a:cs typeface="Nanum Gothic"/>
              <a:sym typeface="Nanum Gothic"/>
            </a:endParaRPr>
          </a:p>
        </p:txBody>
      </p:sp>
      <p:sp>
        <p:nvSpPr>
          <p:cNvPr id="406" name="Google Shape;406;p42"/>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407" name="Google Shape;407;p42"/>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408" name="Google Shape;408;p42"/>
          <p:cNvSpPr txBox="1"/>
          <p:nvPr/>
        </p:nvSpPr>
        <p:spPr>
          <a:xfrm>
            <a:off x="6721976" y="4399125"/>
            <a:ext cx="2262300" cy="5925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None/>
            </a:pPr>
            <a:r>
              <a:rPr lang="ko" sz="1200">
                <a:solidFill>
                  <a:schemeClr val="lt1"/>
                </a:solidFill>
                <a:latin typeface="Nanum Gothic"/>
                <a:ea typeface="Nanum Gothic"/>
                <a:cs typeface="Nanum Gothic"/>
                <a:sym typeface="Nanum Gothic"/>
              </a:rPr>
              <a:t>Hallym University</a:t>
            </a:r>
            <a:endParaRPr sz="1200">
              <a:solidFill>
                <a:schemeClr val="dk1"/>
              </a:solidFill>
              <a:latin typeface="Nanum Gothic"/>
              <a:ea typeface="Nanum Gothic"/>
              <a:cs typeface="Nanum Gothic"/>
              <a:sym typeface="Nanum Gothic"/>
            </a:endParaRPr>
          </a:p>
          <a:p>
            <a:pPr marL="0" marR="0" lvl="0" indent="0" algn="r"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409" name="Google Shape;409;p42"/>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16" name="Google Shape;416;p43"/>
          <p:cNvSpPr/>
          <p:nvPr/>
        </p:nvSpPr>
        <p:spPr>
          <a:xfrm flipH="1">
            <a:off x="1287803" y="315325"/>
            <a:ext cx="39156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17" name="Google Shape;417;p43"/>
          <p:cNvSpPr txBox="1"/>
          <p:nvPr/>
        </p:nvSpPr>
        <p:spPr>
          <a:xfrm>
            <a:off x="1378869" y="342975"/>
            <a:ext cx="4639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요약</a:t>
            </a:r>
            <a:endParaRPr sz="2100">
              <a:solidFill>
                <a:schemeClr val="dk1"/>
              </a:solidFill>
              <a:latin typeface="Nanum Gothic"/>
              <a:ea typeface="Nanum Gothic"/>
              <a:cs typeface="Nanum Gothic"/>
              <a:sym typeface="Nanum Gothic"/>
            </a:endParaRPr>
          </a:p>
        </p:txBody>
      </p:sp>
      <p:sp>
        <p:nvSpPr>
          <p:cNvPr id="418" name="Google Shape;418;p43"/>
          <p:cNvSpPr txBox="1">
            <a:spLocks noGrp="1"/>
          </p:cNvSpPr>
          <p:nvPr>
            <p:ph type="sldNum" idx="12"/>
          </p:nvPr>
        </p:nvSpPr>
        <p:spPr>
          <a:xfrm>
            <a:off x="8533018" y="47101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31</a:t>
            </a:fld>
            <a:endParaRPr/>
          </a:p>
        </p:txBody>
      </p:sp>
      <p:sp>
        <p:nvSpPr>
          <p:cNvPr id="419" name="Google Shape;419;p43"/>
          <p:cNvSpPr txBox="1"/>
          <p:nvPr/>
        </p:nvSpPr>
        <p:spPr>
          <a:xfrm>
            <a:off x="209625" y="1217390"/>
            <a:ext cx="8984400" cy="37698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1200"/>
              </a:spcBef>
              <a:spcAft>
                <a:spcPts val="0"/>
              </a:spcAft>
              <a:buClr>
                <a:schemeClr val="dk1"/>
              </a:buClr>
              <a:buSzPts val="1800"/>
              <a:buFont typeface="Arial" panose="020B0604020202020204" pitchFamily="34" charset="0"/>
              <a:buChar char="•"/>
            </a:pPr>
            <a:r>
              <a:rPr lang="ko" sz="1800" dirty="0">
                <a:solidFill>
                  <a:schemeClr val="dk1"/>
                </a:solidFill>
                <a:latin typeface="Nanum Gothic"/>
                <a:ea typeface="Nanum Gothic"/>
                <a:cs typeface="Nanum Gothic"/>
                <a:sym typeface="Nanum Gothic"/>
              </a:rPr>
              <a:t>문학 텍스트 코퍼스의 구축 과정, 평가, 그리고 디지털인문학 분석에 대해서 살펴봄</a:t>
            </a:r>
            <a:endParaRPr sz="1800" dirty="0">
              <a:solidFill>
                <a:schemeClr val="dk1"/>
              </a:solidFill>
              <a:latin typeface="Nanum Gothic"/>
              <a:ea typeface="Nanum Gothic"/>
              <a:cs typeface="Nanum Gothic"/>
              <a:sym typeface="Nanum Gothic"/>
            </a:endParaRPr>
          </a:p>
          <a:p>
            <a:pPr marL="457200" lvl="0" indent="-342900" algn="l" rtl="0">
              <a:lnSpc>
                <a:spcPct val="100000"/>
              </a:lnSpc>
              <a:spcBef>
                <a:spcPts val="1200"/>
              </a:spcBef>
              <a:spcAft>
                <a:spcPts val="0"/>
              </a:spcAft>
              <a:buClr>
                <a:schemeClr val="dk1"/>
              </a:buClr>
              <a:buSzPts val="1800"/>
              <a:buFont typeface="Arial" panose="020B0604020202020204" pitchFamily="34" charset="0"/>
              <a:buChar char="•"/>
            </a:pPr>
            <a:r>
              <a:rPr lang="ko" sz="1800" dirty="0">
                <a:solidFill>
                  <a:schemeClr val="dk1"/>
                </a:solidFill>
                <a:latin typeface="Nanum Gothic"/>
                <a:ea typeface="Nanum Gothic"/>
                <a:cs typeface="Nanum Gothic"/>
                <a:sym typeface="Nanum Gothic"/>
              </a:rPr>
              <a:t>디지털인문학 분석 방법을 적용하여 코퍼스 내의 언어적 구조와 특성 파악</a:t>
            </a:r>
            <a:endParaRPr sz="1800" dirty="0">
              <a:solidFill>
                <a:schemeClr val="dk1"/>
              </a:solidFill>
              <a:latin typeface="Nanum Gothic"/>
              <a:ea typeface="Nanum Gothic"/>
              <a:cs typeface="Nanum Gothic"/>
              <a:sym typeface="Nanum Gothic"/>
            </a:endParaRPr>
          </a:p>
          <a:p>
            <a:pPr marL="457200" lvl="0" algn="l" rtl="0">
              <a:lnSpc>
                <a:spcPct val="100000"/>
              </a:lnSpc>
              <a:spcBef>
                <a:spcPts val="1200"/>
              </a:spcBef>
              <a:spcAft>
                <a:spcPts val="0"/>
              </a:spcAft>
            </a:pPr>
            <a:r>
              <a:rPr lang="ko" sz="1800" dirty="0">
                <a:solidFill>
                  <a:schemeClr val="dk1"/>
                </a:solidFill>
                <a:latin typeface="Nanum Gothic"/>
                <a:ea typeface="Nanum Gothic"/>
                <a:cs typeface="Nanum Gothic"/>
                <a:sym typeface="Nanum Gothic"/>
              </a:rPr>
              <a:t>-  성별에 따른 언어적 특성 확인</a:t>
            </a:r>
            <a:endParaRPr sz="1800" dirty="0">
              <a:solidFill>
                <a:schemeClr val="dk1"/>
              </a:solidFill>
              <a:latin typeface="Nanum Gothic"/>
              <a:ea typeface="Nanum Gothic"/>
              <a:cs typeface="Nanum Gothic"/>
              <a:sym typeface="Nanum Gothic"/>
            </a:endParaRPr>
          </a:p>
          <a:p>
            <a:pPr marL="457200" lvl="0" indent="-342900" algn="l" rtl="0">
              <a:lnSpc>
                <a:spcPct val="200000"/>
              </a:lnSpc>
              <a:spcBef>
                <a:spcPts val="1200"/>
              </a:spcBef>
              <a:spcAft>
                <a:spcPts val="0"/>
              </a:spcAft>
              <a:buClr>
                <a:schemeClr val="dk1"/>
              </a:buClr>
              <a:buSzPts val="1800"/>
              <a:buFont typeface="Arial" panose="020B0604020202020204" pitchFamily="34" charset="0"/>
              <a:buChar char="•"/>
            </a:pPr>
            <a:r>
              <a:rPr lang="ko" sz="1800" dirty="0">
                <a:solidFill>
                  <a:schemeClr val="dk1"/>
                </a:solidFill>
                <a:latin typeface="Nanum Gothic"/>
                <a:ea typeface="Nanum Gothic"/>
                <a:cs typeface="Nanum Gothic"/>
                <a:sym typeface="Nanum Gothic"/>
              </a:rPr>
              <a:t>본 연구는 AI 소설 생성 연구의 기초 연구로, 향후 분석 결과를 인간과 AI가 협업하여 소설을 창작하는 과정에 반영할 예정임</a:t>
            </a:r>
            <a:endParaRPr sz="1800" dirty="0">
              <a:solidFill>
                <a:schemeClr val="dk1"/>
              </a:solidFill>
              <a:latin typeface="Nanum Gothic"/>
              <a:ea typeface="Nanum Gothic"/>
              <a:cs typeface="Nanum Gothic"/>
              <a:sym typeface="Nanum Gothic"/>
            </a:endParaRPr>
          </a:p>
          <a:p>
            <a:pPr marL="0" lvl="0" indent="0" algn="l" rtl="0">
              <a:lnSpc>
                <a:spcPct val="200000"/>
              </a:lnSpc>
              <a:spcBef>
                <a:spcPts val="1200"/>
              </a:spcBef>
              <a:spcAft>
                <a:spcPts val="0"/>
              </a:spcAft>
              <a:buNone/>
            </a:pPr>
            <a:endParaRPr sz="1800" dirty="0">
              <a:solidFill>
                <a:schemeClr val="dk2"/>
              </a:solidFill>
              <a:latin typeface="Nanum Gothic"/>
              <a:ea typeface="Nanum Gothic"/>
              <a:cs typeface="Nanum Gothic"/>
              <a:sym typeface="Nanum Gothic"/>
            </a:endParaRPr>
          </a:p>
          <a:p>
            <a:pPr marL="457200" lvl="0" indent="0" algn="l" rtl="0">
              <a:lnSpc>
                <a:spcPct val="200000"/>
              </a:lnSpc>
              <a:spcBef>
                <a:spcPts val="1200"/>
              </a:spcBef>
              <a:spcAft>
                <a:spcPts val="0"/>
              </a:spcAft>
              <a:buNone/>
            </a:pPr>
            <a:endParaRPr sz="1800" dirty="0">
              <a:solidFill>
                <a:schemeClr val="dk2"/>
              </a:solidFill>
              <a:latin typeface="Nanum Gothic"/>
              <a:ea typeface="Nanum Gothic"/>
              <a:cs typeface="Nanum Gothic"/>
              <a:sym typeface="Nanum Gothic"/>
            </a:endParaRPr>
          </a:p>
          <a:p>
            <a:pPr marL="457200" lvl="0" indent="0" algn="l" rtl="0">
              <a:lnSpc>
                <a:spcPct val="115000"/>
              </a:lnSpc>
              <a:spcBef>
                <a:spcPts val="120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120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a:p>
            <a:pPr marL="457200" lvl="0" indent="0" algn="l" rtl="0">
              <a:spcBef>
                <a:spcPts val="0"/>
              </a:spcBef>
              <a:spcAft>
                <a:spcPts val="0"/>
              </a:spcAft>
              <a:buNone/>
            </a:pPr>
            <a:endParaRPr sz="1600" dirty="0">
              <a:solidFill>
                <a:schemeClr val="dk2"/>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4"/>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26" name="Google Shape;426;p44"/>
          <p:cNvSpPr/>
          <p:nvPr/>
        </p:nvSpPr>
        <p:spPr>
          <a:xfrm flipH="1">
            <a:off x="1287648" y="315325"/>
            <a:ext cx="50667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27" name="Google Shape;427;p44"/>
          <p:cNvSpPr txBox="1"/>
          <p:nvPr/>
        </p:nvSpPr>
        <p:spPr>
          <a:xfrm>
            <a:off x="1441052" y="324325"/>
            <a:ext cx="52149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후속 연구 제언</a:t>
            </a:r>
            <a:endParaRPr sz="2100">
              <a:solidFill>
                <a:schemeClr val="dk1"/>
              </a:solidFill>
              <a:latin typeface="Nanum Gothic"/>
              <a:ea typeface="Nanum Gothic"/>
              <a:cs typeface="Nanum Gothic"/>
              <a:sym typeface="Nanum Gothic"/>
            </a:endParaRPr>
          </a:p>
        </p:txBody>
      </p:sp>
      <p:sp>
        <p:nvSpPr>
          <p:cNvPr id="428" name="Google Shape;428;p44"/>
          <p:cNvSpPr txBox="1">
            <a:spLocks noGrp="1"/>
          </p:cNvSpPr>
          <p:nvPr>
            <p:ph type="sldNum" idx="12"/>
          </p:nvPr>
        </p:nvSpPr>
        <p:spPr>
          <a:xfrm>
            <a:off x="8632868" y="4664688"/>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32</a:t>
            </a:fld>
            <a:endParaRPr/>
          </a:p>
        </p:txBody>
      </p:sp>
      <p:sp>
        <p:nvSpPr>
          <p:cNvPr id="429" name="Google Shape;429;p44"/>
          <p:cNvSpPr/>
          <p:nvPr/>
        </p:nvSpPr>
        <p:spPr>
          <a:xfrm>
            <a:off x="282800" y="975789"/>
            <a:ext cx="8400900" cy="2191200"/>
          </a:xfrm>
          <a:prstGeom prst="rect">
            <a:avLst/>
          </a:prstGeom>
          <a:noFill/>
          <a:ln>
            <a:noFill/>
          </a:ln>
        </p:spPr>
        <p:txBody>
          <a:bodyPr spcFirstLastPara="1" wrap="square" lIns="68575" tIns="34275" rIns="68575" bIns="34275" anchor="t" anchorCtr="0">
            <a:noAutofit/>
          </a:bodyPr>
          <a:lstStyle/>
          <a:p>
            <a:pPr marL="0" lvl="0" indent="0" algn="l" rtl="0">
              <a:lnSpc>
                <a:spcPct val="128332"/>
              </a:lnSpc>
              <a:spcBef>
                <a:spcPts val="0"/>
              </a:spcBef>
              <a:spcAft>
                <a:spcPts val="0"/>
              </a:spcAft>
              <a:buClr>
                <a:schemeClr val="dk1"/>
              </a:buClr>
              <a:buSzPts val="1100"/>
              <a:buFont typeface="Arial"/>
              <a:buNone/>
            </a:pPr>
            <a:endParaRPr sz="1300">
              <a:solidFill>
                <a:schemeClr val="dk1"/>
              </a:solidFill>
              <a:latin typeface="Nanum Gothic"/>
              <a:ea typeface="Nanum Gothic"/>
              <a:cs typeface="Nanum Gothic"/>
              <a:sym typeface="Nanum Gothic"/>
            </a:endParaRPr>
          </a:p>
        </p:txBody>
      </p:sp>
      <p:sp>
        <p:nvSpPr>
          <p:cNvPr id="430" name="Google Shape;430;p44"/>
          <p:cNvSpPr/>
          <p:nvPr/>
        </p:nvSpPr>
        <p:spPr>
          <a:xfrm>
            <a:off x="249000" y="1051988"/>
            <a:ext cx="8666400" cy="29406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500"/>
              </a:spcBef>
              <a:spcAft>
                <a:spcPts val="0"/>
              </a:spcAft>
              <a:buSzPts val="1800"/>
              <a:buFont typeface="Arial" panose="020B0604020202020204" pitchFamily="34" charset="0"/>
              <a:buChar char="•"/>
            </a:pPr>
            <a:r>
              <a:rPr lang="ko" sz="1800" dirty="0">
                <a:latin typeface="Nanum Gothic"/>
                <a:ea typeface="Nanum Gothic"/>
                <a:cs typeface="Nanum Gothic"/>
                <a:sym typeface="Nanum Gothic"/>
              </a:rPr>
              <a:t>텍스트 선정 기준을 명시적으로 설정(문학적 가치, 영향, 역사적 중요성 등 고려)</a:t>
            </a:r>
            <a:endParaRPr sz="1800" dirty="0">
              <a:latin typeface="Nanum Gothic"/>
              <a:ea typeface="Nanum Gothic"/>
              <a:cs typeface="Nanum Gothic"/>
              <a:sym typeface="Nanum Gothic"/>
            </a:endParaRPr>
          </a:p>
          <a:p>
            <a:pPr marL="457200" lvl="0" indent="-342900" algn="l" rtl="0">
              <a:lnSpc>
                <a:spcPct val="150000"/>
              </a:lnSpc>
              <a:spcBef>
                <a:spcPts val="0"/>
              </a:spcBef>
              <a:spcAft>
                <a:spcPts val="0"/>
              </a:spcAft>
              <a:buSzPts val="1800"/>
              <a:buFont typeface="Arial" panose="020B0604020202020204" pitchFamily="34" charset="0"/>
              <a:buChar char="•"/>
            </a:pPr>
            <a:r>
              <a:rPr lang="ko" sz="1800" dirty="0">
                <a:latin typeface="Nanum Gothic"/>
                <a:ea typeface="Nanum Gothic"/>
                <a:cs typeface="Nanum Gothic"/>
                <a:sym typeface="Nanum Gothic"/>
              </a:rPr>
              <a:t>메타정보 수집시 ‘성별 정보’에 대한 정확성 확인 필요</a:t>
            </a:r>
            <a:endParaRPr sz="1800" dirty="0">
              <a:latin typeface="Nanum Gothic"/>
              <a:ea typeface="Nanum Gothic"/>
              <a:cs typeface="Nanum Gothic"/>
              <a:sym typeface="Nanum Gothic"/>
            </a:endParaRPr>
          </a:p>
          <a:p>
            <a:pPr marL="457200" lvl="0" indent="-342900" algn="l" rtl="0">
              <a:lnSpc>
                <a:spcPct val="150000"/>
              </a:lnSpc>
              <a:spcBef>
                <a:spcPts val="0"/>
              </a:spcBef>
              <a:spcAft>
                <a:spcPts val="0"/>
              </a:spcAft>
              <a:buSzPts val="1800"/>
              <a:buFont typeface="Arial" panose="020B0604020202020204" pitchFamily="34" charset="0"/>
              <a:buChar char="•"/>
            </a:pPr>
            <a:r>
              <a:rPr lang="ko" sz="1800" dirty="0">
                <a:latin typeface="Nanum Gothic"/>
                <a:ea typeface="Nanum Gothic"/>
                <a:cs typeface="Nanum Gothic"/>
                <a:sym typeface="Nanum Gothic"/>
              </a:rPr>
              <a:t>시기별, 주제별 분석을 통해서 문체의 변화나 언어적 패턴 파악 가능</a:t>
            </a:r>
            <a:endParaRPr sz="1800" dirty="0">
              <a:latin typeface="Nanum Gothic"/>
              <a:ea typeface="Nanum Gothic"/>
              <a:cs typeface="Nanum Gothic"/>
              <a:sym typeface="Nanum Gothic"/>
            </a:endParaRPr>
          </a:p>
          <a:p>
            <a:pPr marL="457200" lvl="0" indent="-342900" algn="l" rtl="0">
              <a:lnSpc>
                <a:spcPct val="150000"/>
              </a:lnSpc>
              <a:spcBef>
                <a:spcPts val="0"/>
              </a:spcBef>
              <a:spcAft>
                <a:spcPts val="0"/>
              </a:spcAft>
              <a:buSzPts val="1800"/>
              <a:buFont typeface="Arial" panose="020B0604020202020204" pitchFamily="34" charset="0"/>
              <a:buChar char="•"/>
            </a:pPr>
            <a:r>
              <a:rPr lang="ko" sz="1800" dirty="0">
                <a:latin typeface="Nanum Gothic"/>
                <a:ea typeface="Nanum Gothic"/>
                <a:cs typeface="Nanum Gothic"/>
                <a:sym typeface="Nanum Gothic"/>
              </a:rPr>
              <a:t>작가 문체 스타일을 반영하는 다양한 언어적 자질을 분석(</a:t>
            </a:r>
            <a:r>
              <a:rPr lang="ko" sz="1800" u="sng" dirty="0">
                <a:solidFill>
                  <a:schemeClr val="hlink"/>
                </a:solidFill>
                <a:latin typeface="Nanum Gothic"/>
                <a:ea typeface="Nanum Gothic"/>
                <a:cs typeface="Nanum Gothic"/>
                <a:sym typeface="Nanum Gothic"/>
                <a:hlinkClick r:id="rId3"/>
              </a:rPr>
              <a:t>발표 자료</a:t>
            </a:r>
            <a:r>
              <a:rPr lang="ko" sz="1800" dirty="0">
                <a:latin typeface="Nanum Gothic"/>
                <a:ea typeface="Nanum Gothic"/>
                <a:cs typeface="Nanum Gothic"/>
                <a:sym typeface="Nanum Gothic"/>
              </a:rPr>
              <a:t>)</a:t>
            </a:r>
            <a:endParaRPr sz="1800" dirty="0">
              <a:latin typeface="Nanum Gothic"/>
              <a:ea typeface="Nanum Gothic"/>
              <a:cs typeface="Nanum Gothic"/>
              <a:sym typeface="Nanum Gothic"/>
            </a:endParaRPr>
          </a:p>
          <a:p>
            <a:pPr marL="457200" lvl="0" algn="l" rtl="0">
              <a:lnSpc>
                <a:spcPct val="150000"/>
              </a:lnSpc>
              <a:spcBef>
                <a:spcPts val="500"/>
              </a:spcBef>
              <a:spcAft>
                <a:spcPts val="0"/>
              </a:spcAft>
            </a:pPr>
            <a:r>
              <a:rPr lang="ko" sz="1800" dirty="0">
                <a:latin typeface="Nanum Gothic"/>
                <a:ea typeface="Nanum Gothic"/>
                <a:cs typeface="Nanum Gothic"/>
                <a:sym typeface="Nanum Gothic"/>
              </a:rPr>
              <a:t>(e.g., complexity, coherence, cohesion)</a:t>
            </a:r>
            <a:endParaRPr sz="1800" dirty="0">
              <a:latin typeface="Nanum Gothic"/>
              <a:ea typeface="Nanum Gothic"/>
              <a:cs typeface="Nanum Gothic"/>
              <a:sym typeface="Nanum Gothic"/>
            </a:endParaRPr>
          </a:p>
          <a:p>
            <a:pPr marL="457200" lvl="0" indent="-342900" algn="l" rtl="0">
              <a:lnSpc>
                <a:spcPct val="150000"/>
              </a:lnSpc>
              <a:spcBef>
                <a:spcPts val="500"/>
              </a:spcBef>
              <a:spcAft>
                <a:spcPts val="0"/>
              </a:spcAft>
              <a:buClr>
                <a:schemeClr val="dk1"/>
              </a:buClr>
              <a:buSzPts val="1800"/>
              <a:buFont typeface="Arial" panose="020B0604020202020204" pitchFamily="34" charset="0"/>
              <a:buChar char="•"/>
            </a:pPr>
            <a:r>
              <a:rPr lang="ko" sz="1800" dirty="0">
                <a:solidFill>
                  <a:schemeClr val="dk1"/>
                </a:solidFill>
                <a:latin typeface="Nanum Gothic"/>
                <a:ea typeface="Nanum Gothic"/>
                <a:cs typeface="Nanum Gothic"/>
                <a:sym typeface="Nanum Gothic"/>
              </a:rPr>
              <a:t>추가적인 분석 방법: Factor Analysis, Cluster Analysis, Sentiment Analysis 등</a:t>
            </a:r>
            <a:endParaRPr sz="1800" dirty="0">
              <a:solidFill>
                <a:schemeClr val="dk1"/>
              </a:solidFill>
              <a:latin typeface="Nanum Gothic"/>
              <a:ea typeface="Nanum Gothic"/>
              <a:cs typeface="Nanum Gothic"/>
              <a:sym typeface="Nanum Gothic"/>
            </a:endParaRPr>
          </a:p>
          <a:p>
            <a:pPr marL="457200" lvl="0" indent="-342900" algn="l" rtl="0">
              <a:lnSpc>
                <a:spcPct val="150000"/>
              </a:lnSpc>
              <a:spcBef>
                <a:spcPts val="0"/>
              </a:spcBef>
              <a:spcAft>
                <a:spcPts val="0"/>
              </a:spcAft>
              <a:buSzPts val="1800"/>
              <a:buFont typeface="Arial" panose="020B0604020202020204" pitchFamily="34" charset="0"/>
              <a:buChar char="•"/>
            </a:pPr>
            <a:r>
              <a:rPr lang="ko" sz="1800" dirty="0">
                <a:latin typeface="Nanum Gothic"/>
                <a:ea typeface="Nanum Gothic"/>
                <a:cs typeface="Nanum Gothic"/>
                <a:sym typeface="Nanum Gothic"/>
              </a:rPr>
              <a:t>문학 텍스트 분석을 위한 파이썬 패키지를 제작하고 공유</a:t>
            </a:r>
            <a:endParaRPr sz="1800" dirty="0">
              <a:latin typeface="Nanum Gothic"/>
              <a:ea typeface="Nanum Gothic"/>
              <a:cs typeface="Nanum Gothic"/>
              <a:sym typeface="Nanum Gothic"/>
            </a:endParaRPr>
          </a:p>
          <a:p>
            <a:pPr marL="0" lvl="0" indent="0" algn="l" rtl="0">
              <a:lnSpc>
                <a:spcPct val="200000"/>
              </a:lnSpc>
              <a:spcBef>
                <a:spcPts val="500"/>
              </a:spcBef>
              <a:spcAft>
                <a:spcPts val="400"/>
              </a:spcAft>
              <a:buNone/>
            </a:pPr>
            <a:endParaRPr sz="1800" dirty="0">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5"/>
          <p:cNvSpPr/>
          <p:nvPr/>
        </p:nvSpPr>
        <p:spPr>
          <a:xfrm flipH="1">
            <a:off x="-148735"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36" name="Google Shape;436;p45"/>
          <p:cNvSpPr/>
          <p:nvPr/>
        </p:nvSpPr>
        <p:spPr>
          <a:xfrm flipH="1">
            <a:off x="1327925"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37" name="Google Shape;437;p45"/>
          <p:cNvSpPr txBox="1"/>
          <p:nvPr/>
        </p:nvSpPr>
        <p:spPr>
          <a:xfrm>
            <a:off x="1521239" y="339636"/>
            <a:ext cx="1474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참고문헌</a:t>
            </a:r>
            <a:endParaRPr sz="2100">
              <a:solidFill>
                <a:schemeClr val="dk1"/>
              </a:solidFill>
              <a:latin typeface="Nanum Gothic"/>
              <a:ea typeface="Nanum Gothic"/>
              <a:cs typeface="Nanum Gothic"/>
              <a:sym typeface="Nanum Gothic"/>
            </a:endParaRPr>
          </a:p>
        </p:txBody>
      </p:sp>
      <p:sp>
        <p:nvSpPr>
          <p:cNvPr id="438" name="Google Shape;438;p45"/>
          <p:cNvSpPr txBox="1"/>
          <p:nvPr/>
        </p:nvSpPr>
        <p:spPr>
          <a:xfrm>
            <a:off x="165540" y="750036"/>
            <a:ext cx="8868300" cy="4036459"/>
          </a:xfrm>
          <a:prstGeom prst="rect">
            <a:avLst/>
          </a:prstGeom>
          <a:noFill/>
          <a:ln>
            <a:noFill/>
          </a:ln>
        </p:spPr>
        <p:txBody>
          <a:bodyPr spcFirstLastPara="1" wrap="square" lIns="68575" tIns="34275" rIns="68575" bIns="34275" anchor="t" anchorCtr="0">
            <a:spAutoFit/>
          </a:bodyPr>
          <a:lstStyle/>
          <a:p>
            <a:pPr marL="381000" lvl="0" indent="-381000" algn="l" rtl="0">
              <a:lnSpc>
                <a:spcPct val="115000"/>
              </a:lnSpc>
              <a:spcBef>
                <a:spcPts val="1200"/>
              </a:spcBef>
              <a:spcAft>
                <a:spcPts val="0"/>
              </a:spcAft>
              <a:buClr>
                <a:schemeClr val="dk1"/>
              </a:buClr>
              <a:buSzPts val="1100"/>
              <a:buFont typeface="Arial"/>
              <a:buNone/>
            </a:pPr>
            <a:r>
              <a:rPr lang="ko" sz="1200" dirty="0">
                <a:solidFill>
                  <a:schemeClr val="dk1"/>
                </a:solidFill>
                <a:latin typeface="Nanum Gothic"/>
                <a:ea typeface="Nanum Gothic"/>
                <a:cs typeface="Nanum Gothic"/>
                <a:sym typeface="Nanum Gothic"/>
              </a:rPr>
              <a:t>김기연 &amp; 한수미. (2022). 텍스트 마이닝 기법을 활용한 구글 플레이 스토어 영어 학습 앱 사용자 리뷰 분석. </a:t>
            </a:r>
            <a:r>
              <a:rPr lang="ko" sz="1200" i="1" dirty="0">
                <a:solidFill>
                  <a:schemeClr val="dk1"/>
                </a:solidFill>
                <a:latin typeface="Nanum Gothic"/>
                <a:ea typeface="Nanum Gothic"/>
                <a:cs typeface="Nanum Gothic"/>
                <a:sym typeface="Nanum Gothic"/>
              </a:rPr>
              <a:t>디지털콘텐츠학회논문지, 23</a:t>
            </a:r>
            <a:r>
              <a:rPr lang="ko" sz="1200" dirty="0">
                <a:solidFill>
                  <a:schemeClr val="dk1"/>
                </a:solidFill>
                <a:latin typeface="Nanum Gothic"/>
                <a:ea typeface="Nanum Gothic"/>
                <a:cs typeface="Nanum Gothic"/>
                <a:sym typeface="Nanum Gothic"/>
              </a:rPr>
              <a:t>(10), 1901-1908.</a:t>
            </a:r>
            <a:endParaRPr sz="1200" dirty="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r>
              <a:rPr lang="ko" sz="1200" dirty="0">
                <a:solidFill>
                  <a:schemeClr val="dk1"/>
                </a:solidFill>
                <a:latin typeface="Nanum Gothic"/>
                <a:ea typeface="Nanum Gothic"/>
                <a:cs typeface="Nanum Gothic"/>
                <a:sym typeface="Nanum Gothic"/>
              </a:rPr>
              <a:t>Biber, D. (1988). </a:t>
            </a:r>
            <a:r>
              <a:rPr lang="ko" sz="1200" i="1" dirty="0">
                <a:solidFill>
                  <a:schemeClr val="dk1"/>
                </a:solidFill>
                <a:latin typeface="Nanum Gothic"/>
                <a:ea typeface="Nanum Gothic"/>
                <a:cs typeface="Nanum Gothic"/>
                <a:sym typeface="Nanum Gothic"/>
              </a:rPr>
              <a:t>Variation across speech and writing.</a:t>
            </a:r>
            <a:r>
              <a:rPr lang="ko" sz="1200" dirty="0">
                <a:solidFill>
                  <a:schemeClr val="dk1"/>
                </a:solidFill>
                <a:latin typeface="Nanum Gothic"/>
                <a:ea typeface="Nanum Gothic"/>
                <a:cs typeface="Nanum Gothic"/>
                <a:sym typeface="Nanum Gothic"/>
              </a:rPr>
              <a:t> Cambridge: CUP.</a:t>
            </a:r>
            <a:endParaRPr sz="12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200" dirty="0">
                <a:solidFill>
                  <a:schemeClr val="dk1"/>
                </a:solidFill>
                <a:latin typeface="Nanum Gothic"/>
                <a:ea typeface="Nanum Gothic"/>
                <a:cs typeface="Nanum Gothic"/>
                <a:sym typeface="Nanum Gothic"/>
              </a:rPr>
              <a:t>Biber, D. (1989). A typology of English texts. </a:t>
            </a:r>
            <a:r>
              <a:rPr lang="ko" sz="1200" i="1" dirty="0">
                <a:solidFill>
                  <a:schemeClr val="dk1"/>
                </a:solidFill>
                <a:latin typeface="Nanum Gothic"/>
                <a:ea typeface="Nanum Gothic"/>
                <a:cs typeface="Nanum Gothic"/>
                <a:sym typeface="Nanum Gothic"/>
              </a:rPr>
              <a:t>Linguistics, 27</a:t>
            </a:r>
            <a:r>
              <a:rPr lang="ko" sz="1200" dirty="0">
                <a:solidFill>
                  <a:schemeClr val="dk1"/>
                </a:solidFill>
                <a:latin typeface="Nanum Gothic"/>
                <a:ea typeface="Nanum Gothic"/>
                <a:cs typeface="Nanum Gothic"/>
                <a:sym typeface="Nanum Gothic"/>
              </a:rPr>
              <a:t>(1), 3–43. Stanford Tagger v. 3.1.5. Retrieved from:       http://nlp.stanford.edu/software/tagger.shtml.</a:t>
            </a:r>
            <a:endParaRPr sz="12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200" dirty="0">
                <a:solidFill>
                  <a:schemeClr val="dk1"/>
                </a:solidFill>
                <a:latin typeface="Nanum Gothic"/>
                <a:ea typeface="Nanum Gothic"/>
                <a:cs typeface="Nanum Gothic"/>
                <a:sym typeface="Nanum Gothic"/>
              </a:rPr>
              <a:t>Biber, D. (1993). Representativeness in corpus design. </a:t>
            </a:r>
            <a:r>
              <a:rPr lang="ko" sz="1200" i="1" dirty="0">
                <a:solidFill>
                  <a:schemeClr val="dk1"/>
                </a:solidFill>
                <a:latin typeface="Nanum Gothic"/>
                <a:ea typeface="Nanum Gothic"/>
                <a:cs typeface="Nanum Gothic"/>
                <a:sym typeface="Nanum Gothic"/>
              </a:rPr>
              <a:t>Literary and Linguistic Computing, 8</a:t>
            </a:r>
            <a:r>
              <a:rPr lang="ko" sz="1200" dirty="0">
                <a:solidFill>
                  <a:schemeClr val="dk1"/>
                </a:solidFill>
                <a:latin typeface="Nanum Gothic"/>
                <a:ea typeface="Nanum Gothic"/>
                <a:cs typeface="Nanum Gothic"/>
                <a:sym typeface="Nanum Gothic"/>
              </a:rPr>
              <a:t>(4), 243-57.</a:t>
            </a:r>
            <a:endParaRPr sz="1200" dirty="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r>
              <a:rPr lang="ko" sz="1200" dirty="0">
                <a:solidFill>
                  <a:schemeClr val="dk1"/>
                </a:solidFill>
                <a:latin typeface="Nanum Gothic"/>
                <a:ea typeface="Nanum Gothic"/>
                <a:cs typeface="Nanum Gothic"/>
                <a:sym typeface="Nanum Gothic"/>
              </a:rPr>
              <a:t>Biber, D., &amp; Egbert, J. (2016). Register variation on the searchable web: A multi-dimensional analysis. </a:t>
            </a:r>
            <a:r>
              <a:rPr lang="ko" sz="1200" i="1" dirty="0">
                <a:solidFill>
                  <a:schemeClr val="dk1"/>
                </a:solidFill>
                <a:latin typeface="Nanum Gothic"/>
                <a:ea typeface="Nanum Gothic"/>
                <a:cs typeface="Nanum Gothic"/>
                <a:sym typeface="Nanum Gothic"/>
              </a:rPr>
              <a:t>Journal of English     </a:t>
            </a:r>
            <a:endParaRPr sz="1200" i="1" dirty="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Font typeface="Arial"/>
              <a:buNone/>
            </a:pPr>
            <a:r>
              <a:rPr lang="ko" sz="1200" i="1" dirty="0">
                <a:solidFill>
                  <a:schemeClr val="tx1"/>
                </a:solidFill>
                <a:latin typeface="Nanum Gothic"/>
                <a:ea typeface="Nanum Gothic"/>
                <a:cs typeface="Nanum Gothic"/>
                <a:sym typeface="Nanum Gothic"/>
              </a:rPr>
              <a:t>          Linguistics, 44(</a:t>
            </a:r>
            <a:r>
              <a:rPr lang="ko" sz="1200" dirty="0">
                <a:solidFill>
                  <a:schemeClr val="tx1"/>
                </a:solidFill>
                <a:latin typeface="Nanum Gothic"/>
                <a:ea typeface="Nanum Gothic"/>
                <a:cs typeface="Nanum Gothic"/>
                <a:sym typeface="Nanum Gothic"/>
              </a:rPr>
              <a:t>2), 95-137.</a:t>
            </a:r>
            <a:endParaRPr sz="1200" dirty="0">
              <a:solidFill>
                <a:schemeClr val="tx1"/>
              </a:solidFill>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r>
              <a:rPr lang="ko" sz="1200" dirty="0">
                <a:solidFill>
                  <a:schemeClr val="tx1"/>
                </a:solidFill>
                <a:latin typeface="Nanum Gothic"/>
                <a:ea typeface="Nanum Gothic"/>
                <a:cs typeface="Nanum Gothic"/>
                <a:sym typeface="Nanum Gothic"/>
              </a:rPr>
              <a:t>Blei, D. M. (2012). Probabilistic topic models. </a:t>
            </a:r>
            <a:r>
              <a:rPr lang="ko" sz="1200" i="1" dirty="0">
                <a:solidFill>
                  <a:schemeClr val="tx1"/>
                </a:solidFill>
                <a:latin typeface="Nanum Gothic"/>
                <a:ea typeface="Nanum Gothic"/>
                <a:cs typeface="Nanum Gothic"/>
                <a:sym typeface="Nanum Gothic"/>
              </a:rPr>
              <a:t>Communications of the ACM, 55</a:t>
            </a:r>
            <a:r>
              <a:rPr lang="ko" sz="1200" dirty="0">
                <a:solidFill>
                  <a:schemeClr val="tx1"/>
                </a:solidFill>
                <a:latin typeface="Nanum Gothic"/>
                <a:ea typeface="Nanum Gothic"/>
                <a:cs typeface="Nanum Gothic"/>
                <a:sym typeface="Nanum Gothic"/>
              </a:rPr>
              <a:t>(4), 77-84.</a:t>
            </a:r>
            <a:endParaRPr sz="1200" dirty="0">
              <a:solidFill>
                <a:schemeClr val="tx1"/>
              </a:solidFill>
              <a:latin typeface="Nanum Gothic"/>
              <a:ea typeface="Nanum Gothic"/>
              <a:cs typeface="Nanum Gothic"/>
              <a:sym typeface="Nanum Gothic"/>
            </a:endParaRPr>
          </a:p>
          <a:p>
            <a:pPr marL="0" lvl="0" indent="0" algn="l" rtl="0">
              <a:lnSpc>
                <a:spcPct val="100000"/>
              </a:lnSpc>
              <a:spcBef>
                <a:spcPts val="1200"/>
              </a:spcBef>
              <a:spcAft>
                <a:spcPts val="0"/>
              </a:spcAft>
              <a:buClr>
                <a:schemeClr val="dk1"/>
              </a:buClr>
              <a:buSzPts val="1100"/>
              <a:buFont typeface="Arial"/>
              <a:buNone/>
            </a:pPr>
            <a:r>
              <a:rPr lang="ko" sz="1200" dirty="0">
                <a:solidFill>
                  <a:schemeClr val="tx1"/>
                </a:solidFill>
                <a:highlight>
                  <a:srgbClr val="FCFCFC"/>
                </a:highlight>
                <a:uFill>
                  <a:noFill/>
                </a:uFill>
                <a:latin typeface="Nanum Gothic"/>
                <a:ea typeface="Nanum Gothic"/>
                <a:cs typeface="Nanum Gothic"/>
                <a:sym typeface="Nanum Gothic"/>
              </a:rPr>
              <a:t>Blei, D. M., Ng, A. Y., &amp; Jordan, M. I. (2003). Latent dirichlet allocation. </a:t>
            </a:r>
            <a:r>
              <a:rPr lang="ko" sz="1200" i="1" dirty="0">
                <a:solidFill>
                  <a:schemeClr val="tx1"/>
                </a:solidFill>
                <a:highlight>
                  <a:srgbClr val="FCFCFC"/>
                </a:highlight>
                <a:uFill>
                  <a:noFill/>
                </a:uFill>
                <a:latin typeface="Nanum Gothic"/>
                <a:ea typeface="Nanum Gothic"/>
                <a:cs typeface="Nanum Gothic"/>
                <a:sym typeface="Nanum Gothic"/>
              </a:rPr>
              <a:t>Journal of Machine Learning Research, 3</a:t>
            </a:r>
            <a:r>
              <a:rPr lang="ko" sz="1200" dirty="0">
                <a:solidFill>
                  <a:schemeClr val="tx1"/>
                </a:solidFill>
                <a:highlight>
                  <a:srgbClr val="FCFCFC"/>
                </a:highlight>
                <a:uFill>
                  <a:noFill/>
                </a:uFill>
                <a:latin typeface="Nanum Gothic"/>
                <a:ea typeface="Nanum Gothic"/>
                <a:cs typeface="Nanum Gothic"/>
                <a:sym typeface="Nanum Gothic"/>
              </a:rPr>
              <a:t>, </a:t>
            </a:r>
            <a:endParaRPr dirty="0">
              <a:solidFill>
                <a:schemeClr val="tx1"/>
              </a:solidFill>
            </a:endParaRPr>
          </a:p>
          <a:p>
            <a:pPr marL="0" lvl="0" indent="0" algn="l" rtl="0">
              <a:lnSpc>
                <a:spcPct val="100000"/>
              </a:lnSpc>
              <a:spcBef>
                <a:spcPts val="0"/>
              </a:spcBef>
              <a:spcAft>
                <a:spcPts val="0"/>
              </a:spcAft>
              <a:buClr>
                <a:schemeClr val="dk1"/>
              </a:buClr>
              <a:buSzPts val="1100"/>
              <a:buFont typeface="Arial"/>
              <a:buNone/>
            </a:pPr>
            <a:r>
              <a:rPr lang="ko" dirty="0">
                <a:solidFill>
                  <a:schemeClr val="tx1"/>
                </a:solidFill>
              </a:rPr>
              <a:t>       </a:t>
            </a:r>
            <a:r>
              <a:rPr lang="ko" sz="1200" dirty="0">
                <a:solidFill>
                  <a:schemeClr val="tx1"/>
                </a:solidFill>
                <a:highlight>
                  <a:srgbClr val="FCFCFC"/>
                </a:highlight>
                <a:uFill>
                  <a:noFill/>
                </a:uFill>
                <a:latin typeface="Nanum Gothic"/>
                <a:ea typeface="Nanum Gothic"/>
                <a:cs typeface="Nanum Gothic"/>
                <a:sym typeface="Nanum Gothic"/>
              </a:rPr>
              <a:t>993-1022.</a:t>
            </a:r>
            <a:endParaRPr sz="1200" dirty="0">
              <a:solidFill>
                <a:schemeClr val="tx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200" dirty="0">
                <a:solidFill>
                  <a:schemeClr val="tx1"/>
                </a:solidFill>
                <a:latin typeface="Nanum Gothic"/>
                <a:ea typeface="Nanum Gothic"/>
                <a:cs typeface="Nanum Gothic"/>
                <a:sym typeface="Nanum Gothic"/>
              </a:rPr>
              <a:t>Egbert, J. (2019). Corpus design </a:t>
            </a:r>
            <a:r>
              <a:rPr lang="ko" sz="1200" dirty="0">
                <a:solidFill>
                  <a:schemeClr val="dk1"/>
                </a:solidFill>
                <a:latin typeface="Nanum Gothic"/>
                <a:ea typeface="Nanum Gothic"/>
                <a:cs typeface="Nanum Gothic"/>
                <a:sym typeface="Nanum Gothic"/>
              </a:rPr>
              <a:t>and Representativeness. In Sardinha, T. B., &amp; Pinto, M. V. (Eds.), </a:t>
            </a:r>
            <a:r>
              <a:rPr lang="ko" sz="1200" i="1" dirty="0">
                <a:solidFill>
                  <a:schemeClr val="dk1"/>
                </a:solidFill>
                <a:latin typeface="Nanum Gothic"/>
                <a:ea typeface="Nanum Gothic"/>
                <a:cs typeface="Nanum Gothic"/>
                <a:sym typeface="Nanum Gothic"/>
              </a:rPr>
              <a:t>Multi-dimensional analysis: Research methods and current issues,</a:t>
            </a:r>
            <a:r>
              <a:rPr lang="ko" sz="1200" dirty="0">
                <a:solidFill>
                  <a:schemeClr val="dk1"/>
                </a:solidFill>
                <a:latin typeface="Nanum Gothic"/>
                <a:ea typeface="Nanum Gothic"/>
                <a:cs typeface="Nanum Gothic"/>
                <a:sym typeface="Nanum Gothic"/>
              </a:rPr>
              <a:t> 27-42</a:t>
            </a:r>
            <a:r>
              <a:rPr lang="ko" sz="1200" dirty="0" smtClean="0">
                <a:solidFill>
                  <a:schemeClr val="dk1"/>
                </a:solidFill>
                <a:latin typeface="Nanum Gothic"/>
                <a:ea typeface="Nanum Gothic"/>
                <a:cs typeface="Nanum Gothic"/>
                <a:sym typeface="Nanum Gothic"/>
              </a:rPr>
              <a:t>.</a:t>
            </a:r>
            <a:endParaRPr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6"/>
          <p:cNvSpPr/>
          <p:nvPr/>
        </p:nvSpPr>
        <p:spPr>
          <a:xfrm flipH="1">
            <a:off x="-148735"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4" name="Google Shape;444;p46"/>
          <p:cNvSpPr/>
          <p:nvPr/>
        </p:nvSpPr>
        <p:spPr>
          <a:xfrm flipH="1">
            <a:off x="1327925"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45" name="Google Shape;445;p46"/>
          <p:cNvSpPr txBox="1"/>
          <p:nvPr/>
        </p:nvSpPr>
        <p:spPr>
          <a:xfrm>
            <a:off x="154570" y="853610"/>
            <a:ext cx="8868300" cy="4140847"/>
          </a:xfrm>
          <a:prstGeom prst="rect">
            <a:avLst/>
          </a:prstGeom>
          <a:noFill/>
          <a:ln>
            <a:noFill/>
          </a:ln>
        </p:spPr>
        <p:txBody>
          <a:bodyPr spcFirstLastPara="1" wrap="square" lIns="68575" tIns="34275" rIns="68575" bIns="34275" anchor="t" anchorCtr="0">
            <a:spAutoFit/>
          </a:bodyPr>
          <a:lstStyle/>
          <a:p>
            <a:pPr marL="381000" indent="-381000">
              <a:lnSpc>
                <a:spcPct val="115000"/>
              </a:lnSpc>
              <a:spcBef>
                <a:spcPts val="1200"/>
              </a:spcBef>
              <a:buClr>
                <a:schemeClr val="dk1"/>
              </a:buClr>
              <a:buSzPts val="1100"/>
            </a:pPr>
            <a:r>
              <a:rPr lang="en-US" altLang="ko" sz="1200" dirty="0" err="1">
                <a:solidFill>
                  <a:schemeClr val="dk1"/>
                </a:solidFill>
                <a:latin typeface="Nanum Gothic"/>
                <a:ea typeface="Nanum Gothic"/>
                <a:cs typeface="Nanum Gothic"/>
                <a:sym typeface="Nanum Gothic"/>
              </a:rPr>
              <a:t>Jockers</a:t>
            </a:r>
            <a:r>
              <a:rPr lang="en-US" altLang="ko" sz="1200" dirty="0">
                <a:solidFill>
                  <a:schemeClr val="dk1"/>
                </a:solidFill>
                <a:latin typeface="Nanum Gothic"/>
                <a:ea typeface="Nanum Gothic"/>
                <a:cs typeface="Nanum Gothic"/>
                <a:sym typeface="Nanum Gothic"/>
              </a:rPr>
              <a:t>, M. L. (2013). </a:t>
            </a:r>
            <a:r>
              <a:rPr lang="en-US" altLang="ko" sz="1200" i="1" dirty="0" err="1">
                <a:solidFill>
                  <a:schemeClr val="dk1"/>
                </a:solidFill>
                <a:latin typeface="Nanum Gothic"/>
                <a:ea typeface="Nanum Gothic"/>
                <a:cs typeface="Nanum Gothic"/>
                <a:sym typeface="Nanum Gothic"/>
              </a:rPr>
              <a:t>Macroanalysis</a:t>
            </a:r>
            <a:r>
              <a:rPr lang="en-US" altLang="ko" sz="1200" i="1" dirty="0">
                <a:solidFill>
                  <a:schemeClr val="dk1"/>
                </a:solidFill>
                <a:latin typeface="Nanum Gothic"/>
                <a:ea typeface="Nanum Gothic"/>
                <a:cs typeface="Nanum Gothic"/>
                <a:sym typeface="Nanum Gothic"/>
              </a:rPr>
              <a:t>: Digital methods and literary history.</a:t>
            </a:r>
            <a:r>
              <a:rPr lang="en-US" altLang="ko" sz="1200" dirty="0">
                <a:solidFill>
                  <a:schemeClr val="dk1"/>
                </a:solidFill>
                <a:latin typeface="Nanum Gothic"/>
                <a:ea typeface="Nanum Gothic"/>
                <a:cs typeface="Nanum Gothic"/>
                <a:sym typeface="Nanum Gothic"/>
              </a:rPr>
              <a:t> University of Illinois Press.</a:t>
            </a:r>
            <a:endParaRPr lang="en-US" altLang="ko-KR" sz="12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200" dirty="0" smtClean="0">
                <a:solidFill>
                  <a:schemeClr val="dk1"/>
                </a:solidFill>
                <a:latin typeface="Nanum Gothic"/>
                <a:ea typeface="Nanum Gothic"/>
                <a:cs typeface="Nanum Gothic"/>
                <a:sym typeface="Nanum Gothic"/>
              </a:rPr>
              <a:t>Hardy</a:t>
            </a:r>
            <a:r>
              <a:rPr lang="ko" sz="1200" dirty="0">
                <a:solidFill>
                  <a:schemeClr val="dk1"/>
                </a:solidFill>
                <a:latin typeface="Nanum Gothic"/>
                <a:ea typeface="Nanum Gothic"/>
                <a:cs typeface="Nanum Gothic"/>
                <a:sym typeface="Nanum Gothic"/>
              </a:rPr>
              <a:t>, J. A., &amp; Friginal, E. (2016). Genre variation in student writing: A multi-dimensional analysis. </a:t>
            </a:r>
            <a:r>
              <a:rPr lang="ko" sz="1200" i="1" dirty="0">
                <a:solidFill>
                  <a:schemeClr val="dk1"/>
                </a:solidFill>
                <a:latin typeface="Nanum Gothic"/>
                <a:ea typeface="Nanum Gothic"/>
                <a:cs typeface="Nanum Gothic"/>
                <a:sym typeface="Nanum Gothic"/>
              </a:rPr>
              <a:t>Journal of English for Academic Purposes, 22,</a:t>
            </a:r>
            <a:r>
              <a:rPr lang="ko" sz="1200" dirty="0">
                <a:solidFill>
                  <a:schemeClr val="dk1"/>
                </a:solidFill>
                <a:latin typeface="Nanum Gothic"/>
                <a:ea typeface="Nanum Gothic"/>
                <a:cs typeface="Nanum Gothic"/>
                <a:sym typeface="Nanum Gothic"/>
              </a:rPr>
              <a:t> 119-131.</a:t>
            </a:r>
            <a:endParaRPr sz="12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100" dirty="0">
                <a:solidFill>
                  <a:schemeClr val="dk1"/>
                </a:solidFill>
                <a:latin typeface="Nanum Gothic"/>
                <a:ea typeface="Nanum Gothic"/>
                <a:cs typeface="Nanum Gothic"/>
                <a:sym typeface="Nanum Gothic"/>
              </a:rPr>
              <a:t>Huang, Y., &amp; Ren, W. (2020). A novel multidimensional analysis of writing styles of editorials from China Daily and The New York Times. </a:t>
            </a:r>
            <a:r>
              <a:rPr lang="ko" sz="1100" i="1" dirty="0">
                <a:solidFill>
                  <a:schemeClr val="dk1"/>
                </a:solidFill>
                <a:latin typeface="Nanum Gothic"/>
                <a:ea typeface="Nanum Gothic"/>
                <a:cs typeface="Nanum Gothic"/>
                <a:sym typeface="Nanum Gothic"/>
              </a:rPr>
              <a:t>Lingua, 235,</a:t>
            </a:r>
            <a:r>
              <a:rPr lang="ko" sz="1100" dirty="0">
                <a:solidFill>
                  <a:schemeClr val="dk1"/>
                </a:solidFill>
                <a:latin typeface="Nanum Gothic"/>
                <a:ea typeface="Nanum Gothic"/>
                <a:cs typeface="Nanum Gothic"/>
                <a:sym typeface="Nanum Gothic"/>
              </a:rPr>
              <a:t> 102781.</a:t>
            </a:r>
            <a:endParaRPr sz="11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100" dirty="0">
                <a:solidFill>
                  <a:schemeClr val="dk1"/>
                </a:solidFill>
                <a:latin typeface="Nanum Gothic"/>
                <a:ea typeface="Nanum Gothic"/>
                <a:cs typeface="Nanum Gothic"/>
                <a:sym typeface="Nanum Gothic"/>
              </a:rPr>
              <a:t>Nini, A. (2019). The multi-dimensional analysis tagger. In Sardinha, T. B., &amp; Pinto, M. V. (Eds.), </a:t>
            </a:r>
            <a:r>
              <a:rPr lang="ko" sz="1100" i="1" dirty="0">
                <a:solidFill>
                  <a:schemeClr val="dk1"/>
                </a:solidFill>
                <a:latin typeface="Nanum Gothic"/>
                <a:ea typeface="Nanum Gothic"/>
                <a:cs typeface="Nanum Gothic"/>
                <a:sym typeface="Nanum Gothic"/>
              </a:rPr>
              <a:t>Multi-dimensional analysis: Research methods and current issues </a:t>
            </a:r>
            <a:r>
              <a:rPr lang="ko" sz="1100" dirty="0">
                <a:solidFill>
                  <a:schemeClr val="dk1"/>
                </a:solidFill>
                <a:latin typeface="Nanum Gothic"/>
                <a:ea typeface="Nanum Gothic"/>
                <a:cs typeface="Nanum Gothic"/>
                <a:sym typeface="Nanum Gothic"/>
              </a:rPr>
              <a:t>(pp. 77-94). New York: Bloomsbury Academic.</a:t>
            </a:r>
            <a:endParaRPr sz="11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100" dirty="0">
                <a:solidFill>
                  <a:schemeClr val="dk1"/>
                </a:solidFill>
                <a:latin typeface="Nanum Gothic"/>
                <a:ea typeface="Nanum Gothic"/>
                <a:cs typeface="Nanum Gothic"/>
                <a:sym typeface="Nanum Gothic"/>
              </a:rPr>
              <a:t>Qian, Y. (2022). A stylometric approach to the interdiscursivity of professional practice. </a:t>
            </a:r>
            <a:r>
              <a:rPr lang="ko" sz="1100" i="1" dirty="0">
                <a:solidFill>
                  <a:schemeClr val="dk1"/>
                </a:solidFill>
                <a:latin typeface="Nanum Gothic"/>
                <a:ea typeface="Nanum Gothic"/>
                <a:cs typeface="Nanum Gothic"/>
                <a:sym typeface="Nanum Gothic"/>
              </a:rPr>
              <a:t>Humanities and Social Sciences Communications, 9</a:t>
            </a:r>
            <a:r>
              <a:rPr lang="ko" sz="1100" dirty="0">
                <a:solidFill>
                  <a:schemeClr val="dk1"/>
                </a:solidFill>
                <a:latin typeface="Nanum Gothic"/>
                <a:ea typeface="Nanum Gothic"/>
                <a:cs typeface="Nanum Gothic"/>
                <a:sym typeface="Nanum Gothic"/>
              </a:rPr>
              <a:t>(1), 1-11.</a:t>
            </a:r>
            <a:endParaRPr sz="1100" dirty="0">
              <a:solidFill>
                <a:schemeClr val="dk1"/>
              </a:solidFill>
              <a:latin typeface="Nanum Gothic"/>
              <a:ea typeface="Nanum Gothic"/>
              <a:cs typeface="Nanum Gothic"/>
              <a:sym typeface="Nanum Gothic"/>
            </a:endParaRPr>
          </a:p>
          <a:p>
            <a:pPr marL="381000" lvl="0" indent="-381000" algn="l" rtl="0">
              <a:lnSpc>
                <a:spcPct val="115000"/>
              </a:lnSpc>
              <a:spcBef>
                <a:spcPts val="1200"/>
              </a:spcBef>
              <a:spcAft>
                <a:spcPts val="0"/>
              </a:spcAft>
              <a:buClr>
                <a:schemeClr val="dk1"/>
              </a:buClr>
              <a:buSzPts val="1100"/>
              <a:buFont typeface="Arial"/>
              <a:buNone/>
            </a:pPr>
            <a:r>
              <a:rPr lang="ko" sz="1100" dirty="0">
                <a:solidFill>
                  <a:schemeClr val="dk1"/>
                </a:solidFill>
                <a:latin typeface="Nanum Gothic"/>
                <a:ea typeface="Nanum Gothic"/>
                <a:cs typeface="Nanum Gothic"/>
                <a:sym typeface="Nanum Gothic"/>
              </a:rPr>
              <a:t>Wermer-Colan, A., &amp; Kopaczewski, J. (2022). The new wave of digital collections: Speculating on the future of library curation. </a:t>
            </a:r>
            <a:r>
              <a:rPr lang="ko" sz="1100" i="1" dirty="0">
                <a:solidFill>
                  <a:schemeClr val="dk1"/>
                </a:solidFill>
                <a:latin typeface="Nanum Gothic"/>
                <a:ea typeface="Nanum Gothic"/>
                <a:cs typeface="Nanum Gothic"/>
                <a:sym typeface="Nanum Gothic"/>
              </a:rPr>
              <a:t>Transactions of the American philosophical society, 110</a:t>
            </a:r>
            <a:r>
              <a:rPr lang="ko" sz="1100" dirty="0">
                <a:solidFill>
                  <a:schemeClr val="dk1"/>
                </a:solidFill>
                <a:latin typeface="Nanum Gothic"/>
                <a:ea typeface="Nanum Gothic"/>
                <a:cs typeface="Nanum Gothic"/>
                <a:sym typeface="Nanum Gothic"/>
              </a:rPr>
              <a:t>(3), 211-241.</a:t>
            </a:r>
            <a:endParaRPr sz="1100" dirty="0">
              <a:solidFill>
                <a:schemeClr val="dk1"/>
              </a:solidFill>
              <a:latin typeface="Nanum Gothic"/>
              <a:ea typeface="Nanum Gothic"/>
              <a:cs typeface="Nanum Gothic"/>
              <a:sym typeface="Nanum Gothic"/>
            </a:endParaRPr>
          </a:p>
          <a:p>
            <a:pPr marL="0" lvl="0" indent="0" algn="l" rtl="0">
              <a:lnSpc>
                <a:spcPct val="115000"/>
              </a:lnSpc>
              <a:spcBef>
                <a:spcPts val="1200"/>
              </a:spcBef>
              <a:spcAft>
                <a:spcPts val="0"/>
              </a:spcAft>
              <a:buClr>
                <a:schemeClr val="dk1"/>
              </a:buClr>
              <a:buSzPts val="1100"/>
              <a:buFont typeface="Arial"/>
              <a:buNone/>
            </a:pPr>
            <a:r>
              <a:rPr lang="ko" sz="1100" dirty="0">
                <a:solidFill>
                  <a:schemeClr val="dk1"/>
                </a:solidFill>
              </a:rPr>
              <a:t> </a:t>
            </a:r>
            <a:endParaRPr sz="1100" dirty="0">
              <a:solidFill>
                <a:schemeClr val="dk1"/>
              </a:solidFill>
            </a:endParaRPr>
          </a:p>
          <a:p>
            <a:pPr marL="0" lvl="0" indent="0" algn="l" rtl="0">
              <a:spcBef>
                <a:spcPts val="1200"/>
              </a:spcBef>
              <a:spcAft>
                <a:spcPts val="0"/>
              </a:spcAft>
              <a:buClr>
                <a:schemeClr val="dk1"/>
              </a:buClr>
              <a:buSzPts val="1100"/>
              <a:buFont typeface="Arial"/>
              <a:buNone/>
            </a:pPr>
            <a:endParaRPr sz="1300" dirty="0">
              <a:solidFill>
                <a:schemeClr val="dk1"/>
              </a:solidFill>
              <a:latin typeface="Nanum Gothic"/>
              <a:ea typeface="Nanum Gothic"/>
              <a:cs typeface="Nanum Gothic"/>
              <a:sym typeface="Nanum Gothic"/>
            </a:endParaRPr>
          </a:p>
          <a:p>
            <a:pPr marL="203200" lvl="0" indent="-203200" algn="l" rtl="0">
              <a:lnSpc>
                <a:spcPct val="100000"/>
              </a:lnSpc>
              <a:spcBef>
                <a:spcPts val="400"/>
              </a:spcBef>
              <a:spcAft>
                <a:spcPts val="0"/>
              </a:spcAft>
              <a:buClr>
                <a:schemeClr val="dk1"/>
              </a:buClr>
              <a:buSzPts val="800"/>
              <a:buFont typeface="Arial"/>
              <a:buNone/>
            </a:pPr>
            <a:endParaRPr sz="1300" dirty="0">
              <a:solidFill>
                <a:schemeClr val="dk1"/>
              </a:solidFill>
              <a:latin typeface="Nanum Gothic"/>
              <a:ea typeface="Nanum Gothic"/>
              <a:cs typeface="Nanum Gothic"/>
              <a:sym typeface="Nanum Gothic"/>
            </a:endParaRPr>
          </a:p>
        </p:txBody>
      </p:sp>
      <p:sp>
        <p:nvSpPr>
          <p:cNvPr id="446" name="Google Shape;446;p46"/>
          <p:cNvSpPr txBox="1"/>
          <p:nvPr/>
        </p:nvSpPr>
        <p:spPr>
          <a:xfrm>
            <a:off x="1521239" y="339636"/>
            <a:ext cx="1474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참고문헌</a:t>
            </a:r>
            <a:endParaRPr sz="2100">
              <a:solidFill>
                <a:schemeClr val="dk1"/>
              </a:solidFill>
              <a:latin typeface="Nanum Gothic"/>
              <a:ea typeface="Nanum Gothic"/>
              <a:cs typeface="Nanum Gothic"/>
              <a:sym typeface="Nanum Gothic"/>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7"/>
          <p:cNvSpPr/>
          <p:nvPr/>
        </p:nvSpPr>
        <p:spPr>
          <a:xfrm>
            <a:off x="0" y="4230936"/>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2" name="Google Shape;452;p47"/>
          <p:cNvSpPr txBox="1"/>
          <p:nvPr/>
        </p:nvSpPr>
        <p:spPr>
          <a:xfrm>
            <a:off x="334899" y="718541"/>
            <a:ext cx="58338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2400">
                <a:solidFill>
                  <a:srgbClr val="323F4F"/>
                </a:solidFill>
                <a:latin typeface="Nanum Gothic"/>
                <a:ea typeface="Nanum Gothic"/>
                <a:cs typeface="Nanum Gothic"/>
                <a:sym typeface="Nanum Gothic"/>
              </a:rPr>
              <a:t>Thank you!</a:t>
            </a:r>
            <a:endParaRPr sz="2400">
              <a:solidFill>
                <a:srgbClr val="323F4F"/>
              </a:solidFill>
              <a:latin typeface="Nanum Gothic"/>
              <a:ea typeface="Nanum Gothic"/>
              <a:cs typeface="Nanum Gothic"/>
              <a:sym typeface="Nanum Gothic"/>
            </a:endParaRPr>
          </a:p>
        </p:txBody>
      </p:sp>
      <p:sp>
        <p:nvSpPr>
          <p:cNvPr id="453" name="Google Shape;453;p47"/>
          <p:cNvSpPr/>
          <p:nvPr/>
        </p:nvSpPr>
        <p:spPr>
          <a:xfrm>
            <a:off x="6428232" y="0"/>
            <a:ext cx="2715768"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54" name="Google Shape;454;p47"/>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455" name="Google Shape;455;p47"/>
          <p:cNvCxnSpPr/>
          <p:nvPr/>
        </p:nvCxnSpPr>
        <p:spPr>
          <a:xfrm>
            <a:off x="334899" y="1401707"/>
            <a:ext cx="5861400" cy="0"/>
          </a:xfrm>
          <a:prstGeom prst="straightConnector1">
            <a:avLst/>
          </a:prstGeom>
          <a:noFill/>
          <a:ln w="12700" cap="flat" cmpd="sng">
            <a:solidFill>
              <a:srgbClr val="AEABAB"/>
            </a:solidFill>
            <a:prstDash val="solid"/>
            <a:miter lim="800000"/>
            <a:headEnd type="none" w="sm" len="sm"/>
            <a:tailEnd type="none" w="sm" len="sm"/>
          </a:ln>
        </p:spPr>
      </p:cxnSp>
      <p:sp>
        <p:nvSpPr>
          <p:cNvPr id="456" name="Google Shape;456;p47"/>
          <p:cNvSpPr txBox="1">
            <a:spLocks noGrp="1"/>
          </p:cNvSpPr>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35</a:t>
            </a:fld>
            <a:endParaRPr/>
          </a:p>
        </p:txBody>
      </p:sp>
      <p:sp>
        <p:nvSpPr>
          <p:cNvPr id="457" name="Google Shape;457;p47"/>
          <p:cNvSpPr txBox="1"/>
          <p:nvPr/>
        </p:nvSpPr>
        <p:spPr>
          <a:xfrm>
            <a:off x="334894" y="1837725"/>
            <a:ext cx="8626200" cy="2215981"/>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500" dirty="0">
                <a:solidFill>
                  <a:schemeClr val="dk1"/>
                </a:solidFill>
                <a:latin typeface="Malgun Gothic"/>
                <a:ea typeface="Malgun Gothic"/>
                <a:cs typeface="Malgun Gothic"/>
                <a:sym typeface="Malgun Gothic"/>
              </a:rPr>
              <a:t>Presentation materials are available here:  </a:t>
            </a:r>
            <a:endParaRPr sz="1500" dirty="0">
              <a:solidFill>
                <a:schemeClr val="dk1"/>
              </a:solidFill>
              <a:latin typeface="Malgun Gothic"/>
              <a:ea typeface="Malgun Gothic"/>
              <a:cs typeface="Malgun Gothic"/>
              <a:sym typeface="Malgun Gothic"/>
            </a:endParaRPr>
          </a:p>
          <a:p>
            <a:pPr lvl="0"/>
            <a:r>
              <a:rPr lang="en-US" sz="1500" dirty="0">
                <a:solidFill>
                  <a:schemeClr val="dk1"/>
                </a:solidFill>
                <a:latin typeface="Malgun Gothic"/>
                <a:ea typeface="Malgun Gothic"/>
                <a:cs typeface="Malgun Gothic"/>
                <a:sym typeface="Malgun Gothic"/>
                <a:hlinkClick r:id="rId3"/>
              </a:rPr>
              <a:t>https://</a:t>
            </a:r>
            <a:r>
              <a:rPr lang="en-US" sz="1500" dirty="0" smtClean="0">
                <a:solidFill>
                  <a:schemeClr val="dk1"/>
                </a:solidFill>
                <a:latin typeface="Malgun Gothic"/>
                <a:ea typeface="Malgun Gothic"/>
                <a:cs typeface="Malgun Gothic"/>
                <a:sym typeface="Malgun Gothic"/>
                <a:hlinkClick r:id="rId3"/>
              </a:rPr>
              <a:t>github.com/SumiHan/DH_SF_corpus_analysis</a:t>
            </a:r>
            <a:endParaRPr lang="en-US" sz="1500" dirty="0" smtClean="0">
              <a:solidFill>
                <a:schemeClr val="dk1"/>
              </a:solidFill>
              <a:latin typeface="Malgun Gothic"/>
              <a:ea typeface="Malgun Gothic"/>
              <a:cs typeface="Malgun Gothic"/>
              <a:sym typeface="Malgun Gothic"/>
            </a:endParaRPr>
          </a:p>
          <a:p>
            <a:pPr lvl="0"/>
            <a:endParaRPr sz="1500" dirty="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2000" dirty="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2000" dirty="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2000" dirty="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ko" sz="1500" dirty="0">
                <a:solidFill>
                  <a:schemeClr val="dk1"/>
                </a:solidFill>
                <a:latin typeface="Malgun Gothic"/>
                <a:ea typeface="Malgun Gothic"/>
                <a:cs typeface="Malgun Gothic"/>
                <a:sym typeface="Malgun Gothic"/>
              </a:rPr>
              <a:t>Contact me at </a:t>
            </a:r>
            <a:r>
              <a:rPr lang="ko" sz="1500" u="sng" dirty="0">
                <a:solidFill>
                  <a:schemeClr val="hlink"/>
                </a:solidFill>
                <a:latin typeface="Malgun Gothic"/>
                <a:ea typeface="Malgun Gothic"/>
                <a:cs typeface="Malgun Gothic"/>
                <a:sym typeface="Malgun Gothic"/>
                <a:hlinkClick r:id="rId4"/>
              </a:rPr>
              <a:t>sumihan20@gmail.com</a:t>
            </a:r>
            <a:endParaRPr sz="1500" dirty="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500"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8"/>
          <p:cNvSpPr/>
          <p:nvPr/>
        </p:nvSpPr>
        <p:spPr>
          <a:xfrm flipH="1">
            <a:off x="-148735"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63" name="Google Shape;463;p48"/>
          <p:cNvSpPr/>
          <p:nvPr/>
        </p:nvSpPr>
        <p:spPr>
          <a:xfrm flipH="1">
            <a:off x="1327925"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64" name="Google Shape;464;p48"/>
          <p:cNvSpPr txBox="1"/>
          <p:nvPr/>
        </p:nvSpPr>
        <p:spPr>
          <a:xfrm>
            <a:off x="1368844" y="339625"/>
            <a:ext cx="42981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Dimensions by Gender</a:t>
            </a:r>
            <a:endParaRPr sz="2100">
              <a:solidFill>
                <a:schemeClr val="dk1"/>
              </a:solidFill>
              <a:latin typeface="Nanum Gothic"/>
              <a:ea typeface="Nanum Gothic"/>
              <a:cs typeface="Nanum Gothic"/>
              <a:sym typeface="Nanum Gothic"/>
            </a:endParaRPr>
          </a:p>
        </p:txBody>
      </p:sp>
      <p:pic>
        <p:nvPicPr>
          <p:cNvPr id="465" name="Google Shape;465;p48"/>
          <p:cNvPicPr preferRelativeResize="0"/>
          <p:nvPr/>
        </p:nvPicPr>
        <p:blipFill>
          <a:blip r:embed="rId3">
            <a:alphaModFix/>
          </a:blip>
          <a:stretch>
            <a:fillRect/>
          </a:stretch>
        </p:blipFill>
        <p:spPr>
          <a:xfrm>
            <a:off x="695050" y="1158425"/>
            <a:ext cx="7622749" cy="3261242"/>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9"/>
          <p:cNvSpPr/>
          <p:nvPr/>
        </p:nvSpPr>
        <p:spPr>
          <a:xfrm flipH="1">
            <a:off x="-148735"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71" name="Google Shape;471;p49"/>
          <p:cNvSpPr/>
          <p:nvPr/>
        </p:nvSpPr>
        <p:spPr>
          <a:xfrm flipH="1">
            <a:off x="1327925"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72" name="Google Shape;472;p49"/>
          <p:cNvSpPr txBox="1"/>
          <p:nvPr/>
        </p:nvSpPr>
        <p:spPr>
          <a:xfrm>
            <a:off x="1368844" y="339625"/>
            <a:ext cx="42981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Dimensions by Gender</a:t>
            </a:r>
            <a:endParaRPr sz="2100">
              <a:solidFill>
                <a:schemeClr val="dk1"/>
              </a:solidFill>
              <a:latin typeface="Nanum Gothic"/>
              <a:ea typeface="Nanum Gothic"/>
              <a:cs typeface="Nanum Gothic"/>
              <a:sym typeface="Nanum Gothic"/>
            </a:endParaRPr>
          </a:p>
        </p:txBody>
      </p:sp>
      <p:pic>
        <p:nvPicPr>
          <p:cNvPr id="473" name="Google Shape;473;p49"/>
          <p:cNvPicPr preferRelativeResize="0"/>
          <p:nvPr/>
        </p:nvPicPr>
        <p:blipFill>
          <a:blip r:embed="rId3">
            <a:alphaModFix/>
          </a:blip>
          <a:stretch>
            <a:fillRect/>
          </a:stretch>
        </p:blipFill>
        <p:spPr>
          <a:xfrm>
            <a:off x="845100" y="1171475"/>
            <a:ext cx="7663726" cy="3341218"/>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0"/>
          <p:cNvSpPr/>
          <p:nvPr/>
        </p:nvSpPr>
        <p:spPr>
          <a:xfrm flipH="1">
            <a:off x="-148735"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79" name="Google Shape;479;p50"/>
          <p:cNvSpPr/>
          <p:nvPr/>
        </p:nvSpPr>
        <p:spPr>
          <a:xfrm flipH="1">
            <a:off x="1327925"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480" name="Google Shape;480;p50"/>
          <p:cNvSpPr txBox="1"/>
          <p:nvPr/>
        </p:nvSpPr>
        <p:spPr>
          <a:xfrm>
            <a:off x="1368844" y="339625"/>
            <a:ext cx="42981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Dimensions by Gender</a:t>
            </a:r>
            <a:endParaRPr sz="2100">
              <a:solidFill>
                <a:schemeClr val="dk1"/>
              </a:solidFill>
              <a:latin typeface="Nanum Gothic"/>
              <a:ea typeface="Nanum Gothic"/>
              <a:cs typeface="Nanum Gothic"/>
              <a:sym typeface="Nanum Gothic"/>
            </a:endParaRPr>
          </a:p>
        </p:txBody>
      </p:sp>
      <p:pic>
        <p:nvPicPr>
          <p:cNvPr id="481" name="Google Shape;481;p50"/>
          <p:cNvPicPr preferRelativeResize="0"/>
          <p:nvPr/>
        </p:nvPicPr>
        <p:blipFill>
          <a:blip r:embed="rId3">
            <a:alphaModFix/>
          </a:blip>
          <a:stretch>
            <a:fillRect/>
          </a:stretch>
        </p:blipFill>
        <p:spPr>
          <a:xfrm>
            <a:off x="764325" y="1071275"/>
            <a:ext cx="7768000" cy="33934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5" name="Google Shape;95;p16"/>
          <p:cNvSpPr/>
          <p:nvPr/>
        </p:nvSpPr>
        <p:spPr>
          <a:xfrm flipH="1">
            <a:off x="1287638"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96" name="Google Shape;96;p16"/>
          <p:cNvSpPr txBox="1"/>
          <p:nvPr/>
        </p:nvSpPr>
        <p:spPr>
          <a:xfrm>
            <a:off x="1387687" y="341644"/>
            <a:ext cx="30546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200">
                <a:solidFill>
                  <a:schemeClr val="dk1"/>
                </a:solidFill>
                <a:latin typeface="Nanum Gothic"/>
                <a:ea typeface="Nanum Gothic"/>
                <a:cs typeface="Nanum Gothic"/>
                <a:sym typeface="Nanum Gothic"/>
              </a:rPr>
              <a:t>연구 배경 &amp; 목표</a:t>
            </a:r>
            <a:endParaRPr sz="2200">
              <a:solidFill>
                <a:schemeClr val="dk1"/>
              </a:solidFill>
              <a:latin typeface="Nanum Gothic"/>
              <a:ea typeface="Nanum Gothic"/>
              <a:cs typeface="Nanum Gothic"/>
              <a:sym typeface="Nanum Gothic"/>
            </a:endParaRPr>
          </a:p>
        </p:txBody>
      </p:sp>
      <p:sp>
        <p:nvSpPr>
          <p:cNvPr id="97" name="Google Shape;97;p16"/>
          <p:cNvSpPr txBox="1">
            <a:spLocks noGrp="1"/>
          </p:cNvSpPr>
          <p:nvPr>
            <p:ph type="sldNum" idx="12"/>
          </p:nvPr>
        </p:nvSpPr>
        <p:spPr>
          <a:xfrm>
            <a:off x="8555493" y="472526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4</a:t>
            </a:fld>
            <a:endParaRPr/>
          </a:p>
        </p:txBody>
      </p:sp>
      <p:sp>
        <p:nvSpPr>
          <p:cNvPr id="98" name="Google Shape;98;p16"/>
          <p:cNvSpPr/>
          <p:nvPr/>
        </p:nvSpPr>
        <p:spPr>
          <a:xfrm>
            <a:off x="353250" y="2393975"/>
            <a:ext cx="8648100" cy="2169000"/>
          </a:xfrm>
          <a:prstGeom prst="rect">
            <a:avLst/>
          </a:prstGeom>
          <a:noFill/>
          <a:ln>
            <a:noFill/>
          </a:ln>
        </p:spPr>
        <p:txBody>
          <a:bodyPr spcFirstLastPara="1" wrap="square" lIns="68575" tIns="34275" rIns="68575" bIns="34275" anchor="t" anchorCtr="0">
            <a:noAutofit/>
          </a:bodyPr>
          <a:lstStyle/>
          <a:p>
            <a:pPr marL="400050" lvl="0" indent="-342900" algn="l" rtl="0">
              <a:lnSpc>
                <a:spcPct val="200000"/>
              </a:lnSpc>
              <a:spcBef>
                <a:spcPts val="1200"/>
              </a:spcBef>
              <a:spcAft>
                <a:spcPts val="0"/>
              </a:spcAft>
              <a:buClr>
                <a:schemeClr val="dk1"/>
              </a:buClr>
              <a:buSzPts val="1900"/>
              <a:buFont typeface="Arial" panose="020B0604020202020204" pitchFamily="34" charset="0"/>
              <a:buChar char="•"/>
            </a:pPr>
            <a:r>
              <a:rPr lang="ko" sz="1900" dirty="0">
                <a:solidFill>
                  <a:schemeClr val="dk1"/>
                </a:solidFill>
                <a:latin typeface="Nanum Gothic"/>
                <a:ea typeface="Nanum Gothic"/>
                <a:cs typeface="Nanum Gothic"/>
                <a:sym typeface="Nanum Gothic"/>
              </a:rPr>
              <a:t>문학 텍스트 코퍼스 구축 및 평가</a:t>
            </a:r>
            <a:endParaRPr sz="1900" dirty="0">
              <a:solidFill>
                <a:schemeClr val="dk1"/>
              </a:solidFill>
              <a:latin typeface="Nanum Gothic"/>
              <a:ea typeface="Nanum Gothic"/>
              <a:cs typeface="Nanum Gothic"/>
              <a:sym typeface="Nanum Gothic"/>
            </a:endParaRPr>
          </a:p>
          <a:p>
            <a:pPr marL="400050" lvl="0" indent="-342900" algn="l" rtl="0">
              <a:lnSpc>
                <a:spcPct val="200000"/>
              </a:lnSpc>
              <a:spcBef>
                <a:spcPts val="0"/>
              </a:spcBef>
              <a:spcAft>
                <a:spcPts val="0"/>
              </a:spcAft>
              <a:buClr>
                <a:srgbClr val="374151"/>
              </a:buClr>
              <a:buSzPts val="1900"/>
              <a:buFont typeface="Arial" panose="020B0604020202020204" pitchFamily="34" charset="0"/>
              <a:buChar char="•"/>
            </a:pPr>
            <a:r>
              <a:rPr lang="ko" sz="1900" dirty="0">
                <a:solidFill>
                  <a:schemeClr val="dk1"/>
                </a:solidFill>
                <a:latin typeface="Nanum Gothic"/>
                <a:ea typeface="Nanum Gothic"/>
                <a:cs typeface="Nanum Gothic"/>
                <a:sym typeface="Nanum Gothic"/>
              </a:rPr>
              <a:t>문학 텍스트의 언어적 패턴을 이해</a:t>
            </a:r>
            <a:endParaRPr sz="1900" dirty="0">
              <a:solidFill>
                <a:schemeClr val="dk1"/>
              </a:solidFill>
              <a:latin typeface="Nanum Gothic"/>
              <a:ea typeface="Nanum Gothic"/>
              <a:cs typeface="Nanum Gothic"/>
              <a:sym typeface="Nanum Gothic"/>
            </a:endParaRPr>
          </a:p>
          <a:p>
            <a:pPr marL="400050" lvl="0" indent="-342900" algn="l" rtl="0">
              <a:lnSpc>
                <a:spcPct val="100000"/>
              </a:lnSpc>
              <a:spcBef>
                <a:spcPts val="0"/>
              </a:spcBef>
              <a:spcAft>
                <a:spcPts val="0"/>
              </a:spcAft>
              <a:buClr>
                <a:srgbClr val="374151"/>
              </a:buClr>
              <a:buSzPts val="1900"/>
              <a:buFont typeface="Arial" panose="020B0604020202020204" pitchFamily="34" charset="0"/>
              <a:buChar char="•"/>
            </a:pPr>
            <a:r>
              <a:rPr lang="ko" sz="1900" dirty="0">
                <a:solidFill>
                  <a:schemeClr val="dk1"/>
                </a:solidFill>
                <a:latin typeface="Nanum Gothic"/>
                <a:ea typeface="Nanum Gothic"/>
                <a:cs typeface="Nanum Gothic"/>
                <a:sym typeface="Nanum Gothic"/>
              </a:rPr>
              <a:t>향후 딥러닝과 결합한 소설 생성에 적용하고자 함</a:t>
            </a:r>
            <a:endParaRPr sz="1900" dirty="0">
              <a:solidFill>
                <a:schemeClr val="dk1"/>
              </a:solidFill>
              <a:latin typeface="Nanum Gothic"/>
              <a:ea typeface="Nanum Gothic"/>
              <a:cs typeface="Nanum Gothic"/>
              <a:sym typeface="Nanum Gothic"/>
            </a:endParaRPr>
          </a:p>
          <a:p>
            <a:pPr marL="342900" lvl="0" algn="l" rtl="0">
              <a:lnSpc>
                <a:spcPct val="100000"/>
              </a:lnSpc>
              <a:spcBef>
                <a:spcPts val="1200"/>
              </a:spcBef>
              <a:spcAft>
                <a:spcPts val="1200"/>
              </a:spcAft>
            </a:pPr>
            <a:r>
              <a:rPr lang="ko" sz="1900" dirty="0">
                <a:solidFill>
                  <a:schemeClr val="dk1"/>
                </a:solidFill>
                <a:latin typeface="Nanum Gothic"/>
                <a:ea typeface="Nanum Gothic"/>
                <a:cs typeface="Nanum Gothic"/>
                <a:sym typeface="Nanum Gothic"/>
              </a:rPr>
              <a:t>(인간 소설 vs. AI 소설)</a:t>
            </a:r>
            <a:endParaRPr sz="1900" dirty="0">
              <a:solidFill>
                <a:schemeClr val="dk1"/>
              </a:solidFill>
              <a:latin typeface="Nanum Gothic"/>
              <a:ea typeface="Nanum Gothic"/>
              <a:cs typeface="Nanum Gothic"/>
              <a:sym typeface="Nanum Gothic"/>
            </a:endParaRPr>
          </a:p>
        </p:txBody>
      </p:sp>
      <p:sp>
        <p:nvSpPr>
          <p:cNvPr id="99" name="Google Shape;99;p16"/>
          <p:cNvSpPr txBox="1"/>
          <p:nvPr/>
        </p:nvSpPr>
        <p:spPr>
          <a:xfrm>
            <a:off x="514375" y="1041100"/>
            <a:ext cx="9041100" cy="138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ko" sz="2000" b="1">
                <a:solidFill>
                  <a:schemeClr val="dk1"/>
                </a:solidFill>
                <a:latin typeface="Nanum Gothic"/>
                <a:ea typeface="Nanum Gothic"/>
                <a:cs typeface="Nanum Gothic"/>
                <a:sym typeface="Nanum Gothic"/>
              </a:rPr>
              <a:t>“인간과 협업하는 딥러닝 기반 AI 소설 생성 융합 연구” 의 기초 연구</a:t>
            </a:r>
            <a:endParaRPr sz="2000" b="1">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2000">
                <a:solidFill>
                  <a:schemeClr val="dk1"/>
                </a:solidFill>
                <a:latin typeface="Nanum Gothic"/>
                <a:ea typeface="Nanum Gothic"/>
                <a:cs typeface="Nanum Gothic"/>
                <a:sym typeface="Nanum Gothic"/>
              </a:rPr>
              <a:t> (한국연구재단 일반공동연구지원사업</a:t>
            </a:r>
            <a:endParaRPr sz="2000">
              <a:solidFill>
                <a:schemeClr val="dk1"/>
              </a:solidFill>
              <a:latin typeface="Nanum Gothic"/>
              <a:ea typeface="Nanum Gothic"/>
              <a:cs typeface="Nanum Gothic"/>
              <a:sym typeface="Nanum Gothic"/>
            </a:endParaRPr>
          </a:p>
          <a:p>
            <a:pPr marL="0" lvl="0" indent="0" algn="l" rtl="0">
              <a:lnSpc>
                <a:spcPct val="200000"/>
              </a:lnSpc>
              <a:spcBef>
                <a:spcPts val="1200"/>
              </a:spcBef>
              <a:spcAft>
                <a:spcPts val="1200"/>
              </a:spcAft>
              <a:buNone/>
            </a:pPr>
            <a:endParaRPr sz="1800" b="1">
              <a:latin typeface="Nanum Gothic"/>
              <a:ea typeface="Nanum Gothic"/>
              <a:cs typeface="Nanum Gothic"/>
              <a:sym typeface="Nanum Gothic"/>
            </a:endParaRPr>
          </a:p>
        </p:txBody>
      </p:sp>
      <p:pic>
        <p:nvPicPr>
          <p:cNvPr id="100" name="Google Shape;100;p16"/>
          <p:cNvPicPr preferRelativeResize="0"/>
          <p:nvPr/>
        </p:nvPicPr>
        <p:blipFill>
          <a:blip r:embed="rId3">
            <a:alphaModFix/>
          </a:blip>
          <a:stretch>
            <a:fillRect/>
          </a:stretch>
        </p:blipFill>
        <p:spPr>
          <a:xfrm>
            <a:off x="6044575" y="3468525"/>
            <a:ext cx="2922526" cy="146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7" name="Google Shape;107;p17"/>
          <p:cNvSpPr/>
          <p:nvPr/>
        </p:nvSpPr>
        <p:spPr>
          <a:xfrm flipH="1">
            <a:off x="1287638"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8" name="Google Shape;108;p17"/>
          <p:cNvSpPr txBox="1"/>
          <p:nvPr/>
        </p:nvSpPr>
        <p:spPr>
          <a:xfrm>
            <a:off x="1387687" y="341644"/>
            <a:ext cx="30546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200">
                <a:solidFill>
                  <a:schemeClr val="dk1"/>
                </a:solidFill>
                <a:latin typeface="Nanum Gothic"/>
                <a:ea typeface="Nanum Gothic"/>
                <a:cs typeface="Nanum Gothic"/>
                <a:sym typeface="Nanum Gothic"/>
              </a:rPr>
              <a:t>연구 배경 &amp; 목표</a:t>
            </a:r>
            <a:endParaRPr sz="2200">
              <a:solidFill>
                <a:schemeClr val="dk1"/>
              </a:solidFill>
              <a:latin typeface="Nanum Gothic"/>
              <a:ea typeface="Nanum Gothic"/>
              <a:cs typeface="Nanum Gothic"/>
              <a:sym typeface="Nanum Gothic"/>
            </a:endParaRPr>
          </a:p>
        </p:txBody>
      </p:sp>
      <p:sp>
        <p:nvSpPr>
          <p:cNvPr id="109" name="Google Shape;109;p17"/>
          <p:cNvSpPr txBox="1">
            <a:spLocks noGrp="1"/>
          </p:cNvSpPr>
          <p:nvPr>
            <p:ph type="sldNum" idx="12"/>
          </p:nvPr>
        </p:nvSpPr>
        <p:spPr>
          <a:xfrm>
            <a:off x="8555493" y="472526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5</a:t>
            </a:fld>
            <a:endParaRPr/>
          </a:p>
        </p:txBody>
      </p:sp>
      <p:sp>
        <p:nvSpPr>
          <p:cNvPr id="110" name="Google Shape;110;p17"/>
          <p:cNvSpPr txBox="1"/>
          <p:nvPr/>
        </p:nvSpPr>
        <p:spPr>
          <a:xfrm>
            <a:off x="514375" y="1041100"/>
            <a:ext cx="732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000" b="1">
                <a:solidFill>
                  <a:schemeClr val="dk1"/>
                </a:solidFill>
                <a:latin typeface="Nanum Gothic"/>
                <a:ea typeface="Nanum Gothic"/>
                <a:cs typeface="Nanum Gothic"/>
                <a:sym typeface="Nanum Gothic"/>
              </a:rPr>
              <a:t>코퍼스 언어학에서 디지털 인문학까지</a:t>
            </a:r>
            <a:endParaRPr sz="2200" b="1">
              <a:latin typeface="Nanum Gothic"/>
              <a:ea typeface="Nanum Gothic"/>
              <a:cs typeface="Nanum Gothic"/>
              <a:sym typeface="Nanum Gothic"/>
            </a:endParaRPr>
          </a:p>
        </p:txBody>
      </p:sp>
      <p:sp>
        <p:nvSpPr>
          <p:cNvPr id="111" name="Google Shape;111;p17"/>
          <p:cNvSpPr txBox="1"/>
          <p:nvPr/>
        </p:nvSpPr>
        <p:spPr>
          <a:xfrm>
            <a:off x="495900" y="1716725"/>
            <a:ext cx="8420100" cy="32854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900" b="1" dirty="0">
                <a:solidFill>
                  <a:schemeClr val="dk1"/>
                </a:solidFill>
                <a:latin typeface="Nanum Gothic"/>
                <a:ea typeface="Nanum Gothic"/>
                <a:cs typeface="Nanum Gothic"/>
                <a:sym typeface="Nanum Gothic"/>
              </a:rPr>
              <a:t>1. 코퍼스언어학: 코퍼스 구축, 평가 및 언어적 패턴 연구</a:t>
            </a:r>
            <a:endParaRPr sz="1900" b="1" dirty="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900" dirty="0">
              <a:solidFill>
                <a:schemeClr val="dk1"/>
              </a:solidFill>
              <a:latin typeface="Nanum Gothic"/>
              <a:ea typeface="Nanum Gothic"/>
              <a:cs typeface="Nanum Gothic"/>
              <a:sym typeface="Nanum Gothic"/>
            </a:endParaRPr>
          </a:p>
          <a:p>
            <a:pPr marL="457200" lvl="0" indent="-342900" algn="l" rtl="0">
              <a:lnSpc>
                <a:spcPct val="200000"/>
              </a:lnSpc>
              <a:spcBef>
                <a:spcPts val="0"/>
              </a:spcBef>
              <a:spcAft>
                <a:spcPts val="0"/>
              </a:spcAft>
              <a:buClr>
                <a:srgbClr val="374151"/>
              </a:buClr>
              <a:buSzPts val="1800"/>
              <a:buFont typeface="Arial" panose="020B0604020202020204" pitchFamily="34" charset="0"/>
              <a:buChar char="•"/>
            </a:pPr>
            <a:r>
              <a:rPr lang="ko" sz="1800" dirty="0">
                <a:solidFill>
                  <a:srgbClr val="374151"/>
                </a:solidFill>
                <a:latin typeface="Nanum Gothic"/>
                <a:ea typeface="Nanum Gothic"/>
                <a:cs typeface="Nanum Gothic"/>
                <a:sym typeface="Nanum Gothic"/>
              </a:rPr>
              <a:t>코퍼스 구축과 평가(balance, representativeness): </a:t>
            </a:r>
            <a:r>
              <a:rPr lang="ko" sz="1800" u="sng" dirty="0">
                <a:solidFill>
                  <a:schemeClr val="hlink"/>
                </a:solidFill>
                <a:latin typeface="Nanum Gothic"/>
                <a:ea typeface="Nanum Gothic"/>
                <a:cs typeface="Nanum Gothic"/>
                <a:sym typeface="Nanum Gothic"/>
                <a:hlinkClick r:id="rId3"/>
              </a:rPr>
              <a:t>COCA 2020</a:t>
            </a:r>
            <a:r>
              <a:rPr lang="ko" sz="1800" dirty="0">
                <a:solidFill>
                  <a:srgbClr val="374151"/>
                </a:solidFill>
                <a:latin typeface="Nanum Gothic"/>
                <a:ea typeface="Nanum Gothic"/>
                <a:cs typeface="Nanum Gothic"/>
                <a:sym typeface="Nanum Gothic"/>
              </a:rPr>
              <a:t> </a:t>
            </a:r>
            <a:endParaRPr sz="1800" dirty="0">
              <a:solidFill>
                <a:srgbClr val="374151"/>
              </a:solidFill>
              <a:latin typeface="Nanum Gothic"/>
              <a:ea typeface="Nanum Gothic"/>
              <a:cs typeface="Nanum Gothic"/>
              <a:sym typeface="Nanum Gothic"/>
            </a:endParaRPr>
          </a:p>
          <a:p>
            <a:pPr marL="457200" lvl="0" indent="-342900" algn="l" rtl="0">
              <a:lnSpc>
                <a:spcPct val="200000"/>
              </a:lnSpc>
              <a:spcBef>
                <a:spcPts val="0"/>
              </a:spcBef>
              <a:spcAft>
                <a:spcPts val="0"/>
              </a:spcAft>
              <a:buClr>
                <a:srgbClr val="374151"/>
              </a:buClr>
              <a:buSzPts val="1800"/>
              <a:buFont typeface="Arial" panose="020B0604020202020204" pitchFamily="34" charset="0"/>
              <a:buChar char="•"/>
            </a:pPr>
            <a:r>
              <a:rPr lang="ko" sz="1800" dirty="0">
                <a:solidFill>
                  <a:srgbClr val="374151"/>
                </a:solidFill>
                <a:latin typeface="Nanum Gothic"/>
                <a:ea typeface="Nanum Gothic"/>
                <a:cs typeface="Nanum Gothic"/>
                <a:sym typeface="Nanum Gothic"/>
              </a:rPr>
              <a:t>(구어, 문어) 코퍼스의 언어적 패턴, 장르, 스타</a:t>
            </a:r>
            <a:r>
              <a:rPr lang="ko" sz="1800" dirty="0">
                <a:solidFill>
                  <a:schemeClr val="dk1"/>
                </a:solidFill>
                <a:latin typeface="Nanum Gothic"/>
                <a:ea typeface="Nanum Gothic"/>
                <a:cs typeface="Nanum Gothic"/>
                <a:sym typeface="Nanum Gothic"/>
              </a:rPr>
              <a:t>일, 표현 방식에 대한 탐구</a:t>
            </a:r>
            <a:endParaRPr sz="1800" dirty="0">
              <a:solidFill>
                <a:schemeClr val="dk1"/>
              </a:solidFill>
              <a:latin typeface="Nanum Gothic"/>
              <a:ea typeface="Nanum Gothic"/>
              <a:cs typeface="Nanum Gothic"/>
              <a:sym typeface="Nanum Gothic"/>
            </a:endParaRPr>
          </a:p>
          <a:p>
            <a:pPr marL="457200" lvl="0" indent="-342900" algn="l" rtl="0">
              <a:lnSpc>
                <a:spcPct val="100000"/>
              </a:lnSpc>
              <a:spcBef>
                <a:spcPts val="0"/>
              </a:spcBef>
              <a:spcAft>
                <a:spcPts val="0"/>
              </a:spcAft>
              <a:buClr>
                <a:schemeClr val="dk1"/>
              </a:buClr>
              <a:buSzPts val="1800"/>
              <a:buFont typeface="Arial" panose="020B0604020202020204" pitchFamily="34" charset="0"/>
              <a:buChar char="•"/>
            </a:pPr>
            <a:r>
              <a:rPr lang="ko" sz="1800" dirty="0">
                <a:solidFill>
                  <a:schemeClr val="dk1"/>
                </a:solidFill>
                <a:latin typeface="Nanum Gothic"/>
                <a:ea typeface="Nanum Gothic"/>
                <a:cs typeface="Nanum Gothic"/>
                <a:sym typeface="Nanum Gothic"/>
              </a:rPr>
              <a:t>Biber (1988), Biber &amp; Conrad (2009),</a:t>
            </a:r>
            <a:endParaRPr sz="1800" dirty="0">
              <a:solidFill>
                <a:schemeClr val="dk1"/>
              </a:solidFill>
              <a:latin typeface="Nanum Gothic"/>
              <a:ea typeface="Nanum Gothic"/>
              <a:cs typeface="Nanum Gothic"/>
              <a:sym typeface="Nanum Gothic"/>
            </a:endParaRPr>
          </a:p>
          <a:p>
            <a:pPr marL="457200" lvl="0" algn="l" rtl="0">
              <a:lnSpc>
                <a:spcPct val="100000"/>
              </a:lnSpc>
              <a:spcBef>
                <a:spcPts val="0"/>
              </a:spcBef>
              <a:spcAft>
                <a:spcPts val="0"/>
              </a:spcAft>
            </a:pPr>
            <a:r>
              <a:rPr lang="ko" sz="1800" dirty="0">
                <a:solidFill>
                  <a:schemeClr val="dk1"/>
                </a:solidFill>
                <a:latin typeface="Nanum Gothic"/>
                <a:ea typeface="Nanum Gothic"/>
                <a:cs typeface="Nanum Gothic"/>
                <a:sym typeface="Nanum Gothic"/>
              </a:rPr>
              <a:t>Biber &amp; Egbert (2016)</a:t>
            </a:r>
            <a:endParaRPr sz="1800" dirty="0">
              <a:solidFill>
                <a:schemeClr val="dk1"/>
              </a:solidFill>
              <a:latin typeface="Nanum Gothic"/>
              <a:ea typeface="Nanum Gothic"/>
              <a:cs typeface="Nanum Gothic"/>
              <a:sym typeface="Nanum Gothic"/>
            </a:endParaRPr>
          </a:p>
          <a:p>
            <a:pPr marL="457200" lvl="0" indent="0" algn="l" rtl="0">
              <a:lnSpc>
                <a:spcPct val="150000"/>
              </a:lnSpc>
              <a:spcBef>
                <a:spcPts val="0"/>
              </a:spcBef>
              <a:spcAft>
                <a:spcPts val="0"/>
              </a:spcAft>
              <a:buNone/>
            </a:pPr>
            <a:endParaRPr sz="1800" dirty="0">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900" dirty="0">
              <a:solidFill>
                <a:schemeClr val="dk1"/>
              </a:solidFill>
              <a:latin typeface="Nanum Gothic"/>
              <a:ea typeface="Nanum Gothic"/>
              <a:cs typeface="Nanum Gothic"/>
              <a:sym typeface="Nanum Gothic"/>
            </a:endParaRPr>
          </a:p>
        </p:txBody>
      </p:sp>
      <p:pic>
        <p:nvPicPr>
          <p:cNvPr id="112" name="Google Shape;112;p17"/>
          <p:cNvPicPr preferRelativeResize="0"/>
          <p:nvPr/>
        </p:nvPicPr>
        <p:blipFill>
          <a:blip r:embed="rId4">
            <a:alphaModFix/>
          </a:blip>
          <a:stretch>
            <a:fillRect/>
          </a:stretch>
        </p:blipFill>
        <p:spPr>
          <a:xfrm>
            <a:off x="7304375" y="3314688"/>
            <a:ext cx="1251125" cy="1788725"/>
          </a:xfrm>
          <a:prstGeom prst="rect">
            <a:avLst/>
          </a:prstGeom>
          <a:noFill/>
          <a:ln>
            <a:noFill/>
          </a:ln>
        </p:spPr>
      </p:pic>
      <p:pic>
        <p:nvPicPr>
          <p:cNvPr id="113" name="Google Shape;113;p17"/>
          <p:cNvPicPr preferRelativeResize="0"/>
          <p:nvPr/>
        </p:nvPicPr>
        <p:blipFill>
          <a:blip r:embed="rId5">
            <a:alphaModFix/>
          </a:blip>
          <a:stretch>
            <a:fillRect/>
          </a:stretch>
        </p:blipFill>
        <p:spPr>
          <a:xfrm>
            <a:off x="5861150" y="3294650"/>
            <a:ext cx="1219200" cy="182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0" name="Google Shape;120;p18"/>
          <p:cNvSpPr/>
          <p:nvPr/>
        </p:nvSpPr>
        <p:spPr>
          <a:xfrm flipH="1">
            <a:off x="1287638"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21" name="Google Shape;121;p18"/>
          <p:cNvSpPr txBox="1">
            <a:spLocks noGrp="1"/>
          </p:cNvSpPr>
          <p:nvPr>
            <p:ph type="sldNum" idx="12"/>
          </p:nvPr>
        </p:nvSpPr>
        <p:spPr>
          <a:xfrm>
            <a:off x="8555493" y="472526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6</a:t>
            </a:fld>
            <a:endParaRPr/>
          </a:p>
        </p:txBody>
      </p:sp>
      <p:sp>
        <p:nvSpPr>
          <p:cNvPr id="122" name="Google Shape;122;p18"/>
          <p:cNvSpPr/>
          <p:nvPr/>
        </p:nvSpPr>
        <p:spPr>
          <a:xfrm>
            <a:off x="335525" y="1143142"/>
            <a:ext cx="8400900" cy="30486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ko" sz="1900" b="1" dirty="0">
                <a:solidFill>
                  <a:schemeClr val="dk1"/>
                </a:solidFill>
                <a:latin typeface="Nanum Gothic"/>
                <a:ea typeface="Nanum Gothic"/>
                <a:cs typeface="Nanum Gothic"/>
                <a:sym typeface="Nanum Gothic"/>
              </a:rPr>
              <a:t>다차원 분석(Multidimenainal Analysis)</a:t>
            </a:r>
            <a:endParaRPr sz="1900" b="1" dirty="0">
              <a:solidFill>
                <a:schemeClr val="dk1"/>
              </a:solidFill>
              <a:latin typeface="Nanum Gothic"/>
              <a:ea typeface="Nanum Gothic"/>
              <a:cs typeface="Nanum Gothic"/>
              <a:sym typeface="Nanum Gothic"/>
            </a:endParaRPr>
          </a:p>
          <a:p>
            <a:pPr marL="45720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457200" lvl="0" indent="-336550" algn="l" rtl="0">
              <a:lnSpc>
                <a:spcPct val="200000"/>
              </a:lnSpc>
              <a:spcBef>
                <a:spcPts val="0"/>
              </a:spcBef>
              <a:spcAft>
                <a:spcPts val="0"/>
              </a:spcAft>
              <a:buClr>
                <a:srgbClr val="374151"/>
              </a:buClr>
              <a:buSzPts val="1700"/>
              <a:buFont typeface="Arial" panose="020B0604020202020204" pitchFamily="34" charset="0"/>
              <a:buChar char="•"/>
            </a:pPr>
            <a:r>
              <a:rPr lang="ko" sz="1700" dirty="0">
                <a:solidFill>
                  <a:srgbClr val="374151"/>
                </a:solidFill>
                <a:latin typeface="Nanum Gothic" panose="020B0600000101010101" charset="-127"/>
                <a:ea typeface="Nanum Gothic" panose="020B0600000101010101" charset="-127"/>
                <a:cs typeface="Nirmala UI" panose="020B0502040204020203" pitchFamily="34" charset="0"/>
                <a:sym typeface="Roboto"/>
              </a:rPr>
              <a:t>Biber와 공동연구자 연구</a:t>
            </a:r>
            <a:endParaRPr sz="1700" dirty="0">
              <a:solidFill>
                <a:srgbClr val="374151"/>
              </a:solidFill>
              <a:latin typeface="Nanum Gothic" panose="020B0600000101010101" charset="-127"/>
              <a:ea typeface="Nanum Gothic" panose="020B0600000101010101" charset="-127"/>
              <a:cs typeface="Nirmala UI" panose="020B0502040204020203" pitchFamily="34" charset="0"/>
              <a:sym typeface="Roboto"/>
            </a:endParaRPr>
          </a:p>
          <a:p>
            <a:pPr marL="457200" lvl="0" indent="-336550" algn="l" rtl="0">
              <a:lnSpc>
                <a:spcPct val="200000"/>
              </a:lnSpc>
              <a:spcBef>
                <a:spcPts val="0"/>
              </a:spcBef>
              <a:spcAft>
                <a:spcPts val="0"/>
              </a:spcAft>
              <a:buClr>
                <a:srgbClr val="374151"/>
              </a:buClr>
              <a:buSzPts val="1700"/>
              <a:buFont typeface="Arial" panose="020B0604020202020204" pitchFamily="34" charset="0"/>
              <a:buChar char="•"/>
            </a:pPr>
            <a:r>
              <a:rPr lang="ko" sz="1700" dirty="0">
                <a:solidFill>
                  <a:srgbClr val="374151"/>
                </a:solidFill>
                <a:latin typeface="Nanum Gothic" panose="020B0600000101010101" charset="-127"/>
                <a:ea typeface="Nanum Gothic" panose="020B0600000101010101" charset="-127"/>
                <a:cs typeface="Nirmala UI" panose="020B0502040204020203" pitchFamily="34" charset="0"/>
                <a:sym typeface="Roboto"/>
              </a:rPr>
              <a:t>텍스트 타입 또는 사용역(register)에 따른 </a:t>
            </a:r>
            <a:r>
              <a:rPr lang="ko" sz="1700" u="sng" dirty="0">
                <a:solidFill>
                  <a:srgbClr val="374151"/>
                </a:solidFill>
                <a:latin typeface="Nanum Gothic" panose="020B0600000101010101" charset="-127"/>
                <a:ea typeface="Nanum Gothic" panose="020B0600000101010101" charset="-127"/>
                <a:cs typeface="Nirmala UI" panose="020B0502040204020203" pitchFamily="34" charset="0"/>
                <a:sym typeface="Roboto"/>
              </a:rPr>
              <a:t>어휘문법적 요소의 다차원 분석</a:t>
            </a:r>
            <a:endParaRPr sz="1700" u="sng" dirty="0">
              <a:solidFill>
                <a:srgbClr val="374151"/>
              </a:solidFill>
              <a:latin typeface="Nanum Gothic" panose="020B0600000101010101" charset="-127"/>
              <a:ea typeface="Nanum Gothic" panose="020B0600000101010101" charset="-127"/>
              <a:cs typeface="Nirmala UI" panose="020B0502040204020203" pitchFamily="34" charset="0"/>
              <a:sym typeface="Roboto"/>
            </a:endParaRPr>
          </a:p>
          <a:p>
            <a:pPr marL="457200" lvl="0" indent="-336550" algn="l" rtl="0">
              <a:lnSpc>
                <a:spcPct val="200000"/>
              </a:lnSpc>
              <a:spcBef>
                <a:spcPts val="0"/>
              </a:spcBef>
              <a:spcAft>
                <a:spcPts val="0"/>
              </a:spcAft>
              <a:buClr>
                <a:srgbClr val="374151"/>
              </a:buClr>
              <a:buSzPts val="1700"/>
              <a:buFont typeface="Arial" panose="020B0604020202020204" pitchFamily="34" charset="0"/>
              <a:buChar char="•"/>
            </a:pPr>
            <a:r>
              <a:rPr lang="ko" sz="1700" dirty="0">
                <a:solidFill>
                  <a:srgbClr val="374151"/>
                </a:solidFill>
                <a:latin typeface="Nanum Gothic" panose="020B0600000101010101" charset="-127"/>
                <a:ea typeface="Nanum Gothic" panose="020B0600000101010101" charset="-127"/>
                <a:cs typeface="Nirmala UI" panose="020B0502040204020203" pitchFamily="34" charset="0"/>
                <a:sym typeface="Roboto"/>
              </a:rPr>
              <a:t>특정 텍스트 장르별 언어적 특성 파악</a:t>
            </a:r>
            <a:endParaRPr sz="1700" dirty="0">
              <a:solidFill>
                <a:srgbClr val="374151"/>
              </a:solidFill>
              <a:latin typeface="Nanum Gothic" panose="020B0600000101010101" charset="-127"/>
              <a:ea typeface="Nanum Gothic" panose="020B0600000101010101" charset="-127"/>
              <a:cs typeface="Nirmala UI" panose="020B0502040204020203" pitchFamily="34" charset="0"/>
              <a:sym typeface="Roboto"/>
            </a:endParaRPr>
          </a:p>
          <a:p>
            <a:pPr marL="457200" lvl="0" indent="-336550" algn="l" rtl="0">
              <a:lnSpc>
                <a:spcPct val="200000"/>
              </a:lnSpc>
              <a:spcBef>
                <a:spcPts val="0"/>
              </a:spcBef>
              <a:spcAft>
                <a:spcPts val="0"/>
              </a:spcAft>
              <a:buClr>
                <a:srgbClr val="374151"/>
              </a:buClr>
              <a:buSzPts val="1700"/>
              <a:buFont typeface="Arial" panose="020B0604020202020204" pitchFamily="34" charset="0"/>
              <a:buChar char="•"/>
            </a:pPr>
            <a:r>
              <a:rPr lang="ko" sz="1700" dirty="0">
                <a:solidFill>
                  <a:srgbClr val="374151"/>
                </a:solidFill>
                <a:latin typeface="Nanum Gothic" panose="020B0600000101010101" charset="-127"/>
                <a:ea typeface="Nanum Gothic" panose="020B0600000101010101" charset="-127"/>
                <a:cs typeface="Nirmala UI" panose="020B0502040204020203" pitchFamily="34" charset="0"/>
                <a:sym typeface="Roboto"/>
              </a:rPr>
              <a:t>언어 평가 등에 활용됨</a:t>
            </a:r>
            <a:endParaRPr sz="1700" dirty="0">
              <a:solidFill>
                <a:srgbClr val="374151"/>
              </a:solidFill>
              <a:latin typeface="Nanum Gothic" panose="020B0600000101010101" charset="-127"/>
              <a:ea typeface="Nanum Gothic" panose="020B0600000101010101" charset="-127"/>
              <a:cs typeface="Nirmala UI" panose="020B0502040204020203" pitchFamily="34" charset="0"/>
              <a:sym typeface="Roboto"/>
            </a:endParaRPr>
          </a:p>
          <a:p>
            <a:pPr marL="457200" lvl="0" indent="0" algn="l" rtl="0">
              <a:lnSpc>
                <a:spcPct val="200000"/>
              </a:lnSpc>
              <a:spcBef>
                <a:spcPts val="0"/>
              </a:spcBef>
              <a:spcAft>
                <a:spcPts val="0"/>
              </a:spcAft>
              <a:buNone/>
            </a:pPr>
            <a:endParaRPr sz="1700" dirty="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700" dirty="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374151"/>
              </a:solidFill>
              <a:latin typeface="Roboto"/>
              <a:ea typeface="Roboto"/>
              <a:cs typeface="Roboto"/>
              <a:sym typeface="Roboto"/>
            </a:endParaRPr>
          </a:p>
        </p:txBody>
      </p:sp>
      <p:sp>
        <p:nvSpPr>
          <p:cNvPr id="123" name="Google Shape;123;p18"/>
          <p:cNvSpPr txBox="1"/>
          <p:nvPr/>
        </p:nvSpPr>
        <p:spPr>
          <a:xfrm>
            <a:off x="1387687" y="341644"/>
            <a:ext cx="30546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200">
                <a:solidFill>
                  <a:schemeClr val="dk1"/>
                </a:solidFill>
                <a:latin typeface="Nanum Gothic"/>
                <a:ea typeface="Nanum Gothic"/>
                <a:cs typeface="Nanum Gothic"/>
                <a:sym typeface="Nanum Gothic"/>
              </a:rPr>
              <a:t>연구 배경 &amp; 목표</a:t>
            </a:r>
            <a:endParaRPr sz="2200">
              <a:solidFill>
                <a:schemeClr val="dk1"/>
              </a:solidFill>
              <a:latin typeface="Nanum Gothic"/>
              <a:ea typeface="Nanum Gothic"/>
              <a:cs typeface="Nanum 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p:nvPr/>
        </p:nvSpPr>
        <p:spPr>
          <a:xfrm flipH="1">
            <a:off x="-159778" y="315326"/>
            <a:ext cx="1476600" cy="410400"/>
          </a:xfrm>
          <a:prstGeom prst="parallelogram">
            <a:avLst>
              <a:gd name="adj" fmla="val 25000"/>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30" name="Google Shape;130;p19"/>
          <p:cNvSpPr/>
          <p:nvPr/>
        </p:nvSpPr>
        <p:spPr>
          <a:xfrm flipH="1">
            <a:off x="1287638" y="315326"/>
            <a:ext cx="3108900" cy="410400"/>
          </a:xfrm>
          <a:prstGeom prst="parallelogram">
            <a:avLst>
              <a:gd name="adj" fmla="val 25000"/>
            </a:avLst>
          </a:prstGeom>
          <a:solidFill>
            <a:srgbClr val="EDD8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31" name="Google Shape;131;p19"/>
          <p:cNvSpPr txBox="1"/>
          <p:nvPr/>
        </p:nvSpPr>
        <p:spPr>
          <a:xfrm>
            <a:off x="1387687" y="341644"/>
            <a:ext cx="30546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2100">
              <a:solidFill>
                <a:schemeClr val="dk1"/>
              </a:solidFill>
              <a:latin typeface="Nanum Gothic"/>
              <a:ea typeface="Nanum Gothic"/>
              <a:cs typeface="Nanum Gothic"/>
              <a:sym typeface="Nanum Gothic"/>
            </a:endParaRPr>
          </a:p>
        </p:txBody>
      </p:sp>
      <p:sp>
        <p:nvSpPr>
          <p:cNvPr id="132" name="Google Shape;132;p19"/>
          <p:cNvSpPr txBox="1">
            <a:spLocks noGrp="1"/>
          </p:cNvSpPr>
          <p:nvPr>
            <p:ph type="sldNum" idx="12"/>
          </p:nvPr>
        </p:nvSpPr>
        <p:spPr>
          <a:xfrm>
            <a:off x="8555493" y="47325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US" altLang="ko"/>
              <a:t>7</a:t>
            </a:fld>
            <a:endParaRPr/>
          </a:p>
        </p:txBody>
      </p:sp>
      <p:sp>
        <p:nvSpPr>
          <p:cNvPr id="133" name="Google Shape;133;p19"/>
          <p:cNvSpPr/>
          <p:nvPr/>
        </p:nvSpPr>
        <p:spPr>
          <a:xfrm>
            <a:off x="232088" y="1010588"/>
            <a:ext cx="9045900" cy="17340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ko" sz="2100" b="1" dirty="0">
                <a:solidFill>
                  <a:schemeClr val="dk1"/>
                </a:solidFill>
                <a:latin typeface="Nanum Gothic"/>
                <a:ea typeface="Nanum Gothic"/>
                <a:cs typeface="Nanum Gothic"/>
                <a:sym typeface="Nanum Gothic"/>
              </a:rPr>
              <a:t>2. 문학 텍스트 연구의 디지털화(디지털 인문학)</a:t>
            </a:r>
            <a:endParaRPr sz="2100" b="1" dirty="0">
              <a:solidFill>
                <a:schemeClr val="dk1"/>
              </a:solidFill>
              <a:latin typeface="Nanum Gothic"/>
              <a:ea typeface="Nanum Gothic"/>
              <a:cs typeface="Nanum Gothic"/>
              <a:sym typeface="Nanum Gothic"/>
            </a:endParaRPr>
          </a:p>
          <a:p>
            <a:pPr marL="457200" lvl="0" indent="-336550" algn="l" rtl="0">
              <a:lnSpc>
                <a:spcPct val="150000"/>
              </a:lnSpc>
              <a:spcBef>
                <a:spcPts val="150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Jockers (2013): Macroanalysis: Digital methods and literary history</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텍스트를  작가, 주제, 시대, 성별, 지역별 등으로 분류 가능</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텍스트의 언어적 자질 분석 및 비교 가능</a:t>
            </a:r>
            <a:endParaRPr sz="1700" dirty="0">
              <a:solidFill>
                <a:schemeClr val="dk1"/>
              </a:solidFill>
              <a:latin typeface="Nanum Gothic"/>
              <a:ea typeface="Nanum Gothic"/>
              <a:cs typeface="Nanum Gothic"/>
              <a:sym typeface="Nanum Gothic"/>
            </a:endParaRPr>
          </a:p>
          <a:p>
            <a:pPr marL="457200" lvl="0" indent="-336550" algn="l" rtl="0">
              <a:lnSpc>
                <a:spcPct val="150000"/>
              </a:lnSpc>
              <a:spcBef>
                <a:spcPts val="0"/>
              </a:spcBef>
              <a:spcAft>
                <a:spcPts val="0"/>
              </a:spcAft>
              <a:buClr>
                <a:schemeClr val="dk1"/>
              </a:buClr>
              <a:buSzPts val="1700"/>
              <a:buFont typeface="Arial" panose="020B0604020202020204" pitchFamily="34" charset="0"/>
              <a:buChar char="•"/>
            </a:pPr>
            <a:r>
              <a:rPr lang="ko" sz="1700" dirty="0">
                <a:solidFill>
                  <a:schemeClr val="dk1"/>
                </a:solidFill>
                <a:latin typeface="Nanum Gothic"/>
                <a:ea typeface="Nanum Gothic"/>
                <a:cs typeface="Nanum Gothic"/>
                <a:sym typeface="Nanum Gothic"/>
              </a:rPr>
              <a:t>군집 분석, 감성 분석, 토픽 모델링 등의 빅데이터 분석 기법 활용</a:t>
            </a:r>
            <a:endParaRPr sz="1700" dirty="0">
              <a:solidFill>
                <a:schemeClr val="dk1"/>
              </a:solidFill>
              <a:latin typeface="Nanum Gothic"/>
              <a:ea typeface="Nanum Gothic"/>
              <a:cs typeface="Nanum Gothic"/>
              <a:sym typeface="Nanum Gothic"/>
            </a:endParaRPr>
          </a:p>
          <a:p>
            <a:pPr marL="1200150" lvl="0" indent="-285750" algn="l" rtl="0">
              <a:lnSpc>
                <a:spcPct val="150000"/>
              </a:lnSpc>
              <a:spcBef>
                <a:spcPts val="1500"/>
              </a:spcBef>
              <a:spcAft>
                <a:spcPts val="0"/>
              </a:spcAft>
              <a:buFont typeface="Arial" panose="020B0604020202020204" pitchFamily="34" charset="0"/>
              <a:buChar char="•"/>
            </a:pPr>
            <a:endParaRPr sz="1700" dirty="0">
              <a:solidFill>
                <a:schemeClr val="dk1"/>
              </a:solidFill>
              <a:latin typeface="Nanum Gothic"/>
              <a:ea typeface="Nanum Gothic"/>
              <a:cs typeface="Nanum Gothic"/>
              <a:sym typeface="Nanum Gothic"/>
            </a:endParaRPr>
          </a:p>
          <a:p>
            <a:pPr marL="342900" lvl="0" indent="0" algn="l" rtl="0">
              <a:lnSpc>
                <a:spcPct val="150000"/>
              </a:lnSpc>
              <a:spcBef>
                <a:spcPts val="1500"/>
              </a:spcBef>
              <a:spcAft>
                <a:spcPts val="0"/>
              </a:spcAft>
              <a:buNone/>
            </a:pPr>
            <a:endParaRPr sz="1800" dirty="0">
              <a:solidFill>
                <a:schemeClr val="dk1"/>
              </a:solidFill>
              <a:latin typeface="Nanum Gothic"/>
              <a:ea typeface="Nanum Gothic"/>
              <a:cs typeface="Nanum Gothic"/>
              <a:sym typeface="Nanum Gothic"/>
            </a:endParaRPr>
          </a:p>
        </p:txBody>
      </p:sp>
      <p:sp>
        <p:nvSpPr>
          <p:cNvPr id="134" name="Google Shape;134;p19"/>
          <p:cNvSpPr txBox="1"/>
          <p:nvPr/>
        </p:nvSpPr>
        <p:spPr>
          <a:xfrm>
            <a:off x="1387687" y="341644"/>
            <a:ext cx="30546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Nanum Gothic"/>
                <a:ea typeface="Nanum Gothic"/>
                <a:cs typeface="Nanum Gothic"/>
                <a:sym typeface="Nanum Gothic"/>
              </a:rPr>
              <a:t>연구 배경 &amp; 목표</a:t>
            </a:r>
            <a:endParaRPr sz="2100">
              <a:solidFill>
                <a:schemeClr val="dk1"/>
              </a:solidFill>
              <a:latin typeface="Nanum Gothic"/>
              <a:ea typeface="Nanum Gothic"/>
              <a:cs typeface="Nanum Gothic"/>
              <a:sym typeface="Nanum Gothic"/>
            </a:endParaRPr>
          </a:p>
        </p:txBody>
      </p:sp>
      <p:pic>
        <p:nvPicPr>
          <p:cNvPr id="135" name="Google Shape;135;p19"/>
          <p:cNvPicPr preferRelativeResize="0"/>
          <p:nvPr/>
        </p:nvPicPr>
        <p:blipFill>
          <a:blip r:embed="rId3">
            <a:alphaModFix/>
          </a:blip>
          <a:stretch>
            <a:fillRect/>
          </a:stretch>
        </p:blipFill>
        <p:spPr>
          <a:xfrm>
            <a:off x="5820950" y="3309625"/>
            <a:ext cx="1553868" cy="1870725"/>
          </a:xfrm>
          <a:prstGeom prst="rect">
            <a:avLst/>
          </a:prstGeom>
          <a:noFill/>
          <a:ln>
            <a:noFill/>
          </a:ln>
        </p:spPr>
      </p:pic>
      <p:pic>
        <p:nvPicPr>
          <p:cNvPr id="136" name="Google Shape;136;p19"/>
          <p:cNvPicPr preferRelativeResize="0"/>
          <p:nvPr/>
        </p:nvPicPr>
        <p:blipFill>
          <a:blip r:embed="rId4">
            <a:alphaModFix/>
          </a:blip>
          <a:stretch>
            <a:fillRect/>
          </a:stretch>
        </p:blipFill>
        <p:spPr>
          <a:xfrm>
            <a:off x="7541083" y="3332869"/>
            <a:ext cx="1553867" cy="18677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43" name="Google Shape;143;p20"/>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44" name="Google Shape;144;p20"/>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45" name="Google Shape;145;p20"/>
          <p:cNvSpPr txBox="1"/>
          <p:nvPr/>
        </p:nvSpPr>
        <p:spPr>
          <a:xfrm>
            <a:off x="6721976" y="4399125"/>
            <a:ext cx="2262300" cy="5925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None/>
            </a:pPr>
            <a:r>
              <a:rPr lang="ko" sz="1200">
                <a:solidFill>
                  <a:schemeClr val="lt1"/>
                </a:solidFill>
                <a:latin typeface="Nanum Gothic"/>
                <a:ea typeface="Nanum Gothic"/>
                <a:cs typeface="Nanum Gothic"/>
                <a:sym typeface="Nanum Gothic"/>
              </a:rPr>
              <a:t>Hallym University</a:t>
            </a:r>
            <a:endParaRPr sz="1200">
              <a:solidFill>
                <a:schemeClr val="dk1"/>
              </a:solidFill>
              <a:latin typeface="Nanum Gothic"/>
              <a:ea typeface="Nanum Gothic"/>
              <a:cs typeface="Nanum Gothic"/>
              <a:sym typeface="Nanum Gothic"/>
            </a:endParaRPr>
          </a:p>
          <a:p>
            <a:pPr marL="0" marR="0" lvl="0" indent="0" algn="r"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146" name="Google Shape;146;p20"/>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147" name="Google Shape;147;p20"/>
          <p:cNvSpPr txBox="1"/>
          <p:nvPr/>
        </p:nvSpPr>
        <p:spPr>
          <a:xfrm>
            <a:off x="174725" y="1480300"/>
            <a:ext cx="7207500" cy="954300"/>
          </a:xfrm>
          <a:prstGeom prst="rect">
            <a:avLst/>
          </a:prstGeom>
          <a:noFill/>
          <a:ln>
            <a:noFill/>
          </a:ln>
        </p:spPr>
        <p:txBody>
          <a:bodyPr spcFirstLastPara="1" wrap="square" lIns="91425" tIns="91425" rIns="91425" bIns="91425" anchor="t" anchorCtr="0">
            <a:spAutoFit/>
          </a:bodyPr>
          <a:lstStyle/>
          <a:p>
            <a:pPr marL="342900" lvl="0" indent="0" algn="l" rtl="0">
              <a:lnSpc>
                <a:spcPct val="150000"/>
              </a:lnSpc>
              <a:spcBef>
                <a:spcPts val="0"/>
              </a:spcBef>
              <a:spcAft>
                <a:spcPts val="0"/>
              </a:spcAft>
              <a:buNone/>
            </a:pPr>
            <a:r>
              <a:rPr lang="ko" sz="2000">
                <a:solidFill>
                  <a:srgbClr val="202124"/>
                </a:solidFill>
                <a:latin typeface="Nanum Gothic"/>
                <a:ea typeface="Nanum Gothic"/>
                <a:cs typeface="Nanum Gothic"/>
                <a:sym typeface="Nanum Gothic"/>
              </a:rPr>
              <a:t>1.  SF 코퍼스 구축 및 평가</a:t>
            </a:r>
            <a:endParaRPr sz="2000">
              <a:solidFill>
                <a:srgbClr val="202124"/>
              </a:solidFill>
              <a:latin typeface="Nanum Gothic"/>
              <a:ea typeface="Nanum Gothic"/>
              <a:cs typeface="Nanum Gothic"/>
              <a:sym typeface="Nanum Gothic"/>
            </a:endParaRPr>
          </a:p>
          <a:p>
            <a:pPr marL="342900" lvl="0" indent="0" algn="l" rtl="0">
              <a:lnSpc>
                <a:spcPct val="150000"/>
              </a:lnSpc>
              <a:spcBef>
                <a:spcPts val="0"/>
              </a:spcBef>
              <a:spcAft>
                <a:spcPts val="0"/>
              </a:spcAft>
              <a:buNone/>
            </a:pPr>
            <a:r>
              <a:rPr lang="ko" sz="2000">
                <a:solidFill>
                  <a:srgbClr val="202124"/>
                </a:solidFill>
                <a:latin typeface="Nanum Gothic"/>
                <a:ea typeface="Nanum Gothic"/>
                <a:cs typeface="Nanum Gothic"/>
                <a:sym typeface="Nanum Gothic"/>
              </a:rPr>
              <a:t>2.  SF 코퍼스의 디지털인문</a:t>
            </a:r>
            <a:r>
              <a:rPr lang="ko" sz="1900">
                <a:solidFill>
                  <a:srgbClr val="202124"/>
                </a:solidFill>
                <a:latin typeface="Nanum Gothic"/>
                <a:ea typeface="Nanum Gothic"/>
                <a:cs typeface="Nanum Gothic"/>
                <a:sym typeface="Nanum Gothic"/>
              </a:rPr>
              <a:t>학적 분석 사례(작가 성별 중심으로)</a:t>
            </a:r>
            <a:endParaRPr sz="1900">
              <a:latin typeface="Nanum Gothic"/>
              <a:ea typeface="Nanum Gothic"/>
              <a:cs typeface="Nanum Gothic"/>
              <a:sym typeface="Nanum Gothic"/>
            </a:endParaRPr>
          </a:p>
        </p:txBody>
      </p:sp>
      <p:sp>
        <p:nvSpPr>
          <p:cNvPr id="148" name="Google Shape;148;p20"/>
          <p:cNvSpPr txBox="1"/>
          <p:nvPr/>
        </p:nvSpPr>
        <p:spPr>
          <a:xfrm>
            <a:off x="529223" y="374850"/>
            <a:ext cx="3152100" cy="10005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본 발표에서는...</a:t>
            </a:r>
            <a:endParaRPr sz="2500" b="1">
              <a:solidFill>
                <a:srgbClr val="323F4F"/>
              </a:solidFill>
              <a:latin typeface="Nanum Gothic"/>
              <a:ea typeface="Nanum Gothic"/>
              <a:cs typeface="Nanum Gothic"/>
              <a:sym typeface="Nanum Gothic"/>
            </a:endParaRPr>
          </a:p>
          <a:p>
            <a:pPr marL="0" marR="0" lvl="0" indent="0" algn="l" rtl="0">
              <a:lnSpc>
                <a:spcPct val="150000"/>
              </a:lnSpc>
              <a:spcBef>
                <a:spcPts val="0"/>
              </a:spcBef>
              <a:spcAft>
                <a:spcPts val="0"/>
              </a:spcAft>
              <a:buNone/>
            </a:pPr>
            <a:endParaRPr sz="2300" b="1">
              <a:solidFill>
                <a:srgbClr val="323F4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p:nvPr/>
        </p:nvSpPr>
        <p:spPr>
          <a:xfrm>
            <a:off x="0" y="4239070"/>
            <a:ext cx="7792800" cy="912600"/>
          </a:xfrm>
          <a:prstGeom prst="rtTriangle">
            <a:avLst/>
          </a:prstGeom>
          <a:solidFill>
            <a:srgbClr val="F5E9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55" name="Google Shape;155;p21"/>
          <p:cNvSpPr/>
          <p:nvPr/>
        </p:nvSpPr>
        <p:spPr>
          <a:xfrm>
            <a:off x="7086600" y="0"/>
            <a:ext cx="2057400" cy="5143500"/>
          </a:xfrm>
          <a:prstGeom prst="flowChartInputOutput">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56" name="Google Shape;156;p21"/>
          <p:cNvSpPr/>
          <p:nvPr/>
        </p:nvSpPr>
        <p:spPr>
          <a:xfrm flipH="1">
            <a:off x="8284500" y="0"/>
            <a:ext cx="859500" cy="5143500"/>
          </a:xfrm>
          <a:prstGeom prst="rtTriangle">
            <a:avLst/>
          </a:prstGeom>
          <a:solidFill>
            <a:srgbClr val="323F4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157" name="Google Shape;157;p21"/>
          <p:cNvSpPr txBox="1"/>
          <p:nvPr/>
        </p:nvSpPr>
        <p:spPr>
          <a:xfrm>
            <a:off x="6721976" y="4399125"/>
            <a:ext cx="2262300" cy="5925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None/>
            </a:pPr>
            <a:r>
              <a:rPr lang="ko" sz="1200">
                <a:solidFill>
                  <a:schemeClr val="lt1"/>
                </a:solidFill>
                <a:latin typeface="Nanum Gothic"/>
                <a:ea typeface="Nanum Gothic"/>
                <a:cs typeface="Nanum Gothic"/>
                <a:sym typeface="Nanum Gothic"/>
              </a:rPr>
              <a:t>Hallym University</a:t>
            </a:r>
            <a:endParaRPr sz="1200">
              <a:solidFill>
                <a:schemeClr val="dk1"/>
              </a:solidFill>
              <a:latin typeface="Nanum Gothic"/>
              <a:ea typeface="Nanum Gothic"/>
              <a:cs typeface="Nanum Gothic"/>
              <a:sym typeface="Nanum Gothic"/>
            </a:endParaRPr>
          </a:p>
          <a:p>
            <a:pPr marL="0" marR="0" lvl="0" indent="0" algn="r"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marR="0" lvl="0" indent="0" algn="r" rtl="0">
              <a:spcBef>
                <a:spcPts val="0"/>
              </a:spcBef>
              <a:spcAft>
                <a:spcPts val="0"/>
              </a:spcAft>
              <a:buNone/>
            </a:pPr>
            <a:endParaRPr sz="1100" b="0" i="0" u="none" strike="noStrike" cap="none">
              <a:solidFill>
                <a:schemeClr val="lt1"/>
              </a:solidFill>
              <a:latin typeface="Times New Roman"/>
              <a:ea typeface="Times New Roman"/>
              <a:cs typeface="Times New Roman"/>
              <a:sym typeface="Times New Roman"/>
            </a:endParaRPr>
          </a:p>
        </p:txBody>
      </p:sp>
      <p:pic>
        <p:nvPicPr>
          <p:cNvPr id="158" name="Google Shape;158;p21"/>
          <p:cNvPicPr preferRelativeResize="0"/>
          <p:nvPr/>
        </p:nvPicPr>
        <p:blipFill rotWithShape="1">
          <a:blip r:embed="rId3">
            <a:alphaModFix/>
          </a:blip>
          <a:srcRect r="12747"/>
          <a:stretch/>
        </p:blipFill>
        <p:spPr>
          <a:xfrm>
            <a:off x="7571444" y="3426720"/>
            <a:ext cx="1285549" cy="869504"/>
          </a:xfrm>
          <a:prstGeom prst="rect">
            <a:avLst/>
          </a:prstGeom>
          <a:noFill/>
          <a:ln>
            <a:noFill/>
          </a:ln>
        </p:spPr>
      </p:pic>
      <p:sp>
        <p:nvSpPr>
          <p:cNvPr id="159" name="Google Shape;159;p21"/>
          <p:cNvSpPr txBox="1"/>
          <p:nvPr/>
        </p:nvSpPr>
        <p:spPr>
          <a:xfrm>
            <a:off x="239412" y="1759929"/>
            <a:ext cx="7314000" cy="4539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ko" sz="2500" b="1">
                <a:solidFill>
                  <a:srgbClr val="323F4F"/>
                </a:solidFill>
                <a:latin typeface="Nanum Gothic"/>
                <a:ea typeface="Nanum Gothic"/>
                <a:cs typeface="Nanum Gothic"/>
                <a:sym typeface="Nanum Gothic"/>
              </a:rPr>
              <a:t>연구 방법</a:t>
            </a:r>
            <a:endParaRPr sz="2300" b="1">
              <a:solidFill>
                <a:srgbClr val="323F4F"/>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2727</Words>
  <Application>Microsoft Office PowerPoint</Application>
  <PresentationFormat>화면 슬라이드 쇼(16:9)</PresentationFormat>
  <Paragraphs>456</Paragraphs>
  <Slides>38</Slides>
  <Notes>38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38</vt:i4>
      </vt:variant>
    </vt:vector>
  </HeadingPairs>
  <TitlesOfParts>
    <vt:vector size="45" baseType="lpstr">
      <vt:lpstr>Nirmala UI</vt:lpstr>
      <vt:lpstr>Arial</vt:lpstr>
      <vt:lpstr>Times New Roman</vt:lpstr>
      <vt:lpstr>Roboto</vt:lpstr>
      <vt:lpstr>맑은 고딕</vt:lpstr>
      <vt:lpstr>Nanum Gothic</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sumihan</cp:lastModifiedBy>
  <cp:revision>5</cp:revision>
  <dcterms:modified xsi:type="dcterms:W3CDTF">2023-12-15T14:36:13Z</dcterms:modified>
</cp:coreProperties>
</file>